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313" r:id="rId5"/>
    <p:sldId id="314" r:id="rId6"/>
    <p:sldId id="315" r:id="rId7"/>
    <p:sldId id="259" r:id="rId8"/>
    <p:sldId id="260" r:id="rId9"/>
    <p:sldId id="261" r:id="rId10"/>
    <p:sldId id="316" r:id="rId11"/>
    <p:sldId id="263" r:id="rId12"/>
    <p:sldId id="264" r:id="rId13"/>
    <p:sldId id="271" r:id="rId14"/>
    <p:sldId id="317" r:id="rId15"/>
    <p:sldId id="272" r:id="rId16"/>
    <p:sldId id="276" r:id="rId17"/>
    <p:sldId id="319" r:id="rId18"/>
    <p:sldId id="278" r:id="rId19"/>
    <p:sldId id="275" r:id="rId20"/>
    <p:sldId id="318" r:id="rId21"/>
    <p:sldId id="279" r:id="rId22"/>
    <p:sldId id="277" r:id="rId23"/>
    <p:sldId id="281" r:id="rId24"/>
    <p:sldId id="265" r:id="rId25"/>
    <p:sldId id="268" r:id="rId26"/>
    <p:sldId id="269" r:id="rId27"/>
    <p:sldId id="270" r:id="rId28"/>
    <p:sldId id="323" r:id="rId29"/>
    <p:sldId id="324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21" r:id="rId42"/>
    <p:sldId id="322" r:id="rId43"/>
    <p:sldId id="294" r:id="rId44"/>
    <p:sldId id="295" r:id="rId45"/>
    <p:sldId id="299" r:id="rId46"/>
    <p:sldId id="296" r:id="rId47"/>
    <p:sldId id="297" r:id="rId48"/>
    <p:sldId id="298" r:id="rId49"/>
    <p:sldId id="300" r:id="rId50"/>
    <p:sldId id="303" r:id="rId51"/>
    <p:sldId id="304" r:id="rId52"/>
    <p:sldId id="305" r:id="rId53"/>
    <p:sldId id="301" r:id="rId54"/>
    <p:sldId id="302" r:id="rId55"/>
    <p:sldId id="307" r:id="rId56"/>
    <p:sldId id="306" r:id="rId57"/>
    <p:sldId id="309" r:id="rId58"/>
    <p:sldId id="308" r:id="rId59"/>
    <p:sldId id="325" r:id="rId60"/>
    <p:sldId id="326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13" autoAdjust="0"/>
  </p:normalViewPr>
  <p:slideViewPr>
    <p:cSldViewPr>
      <p:cViewPr>
        <p:scale>
          <a:sx n="80" d="100"/>
          <a:sy n="80" d="100"/>
        </p:scale>
        <p:origin x="-85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8468F-A981-4B18-89CE-F6553F097A25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Krishna Subedi; ACEM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A07E8-FB0B-400D-8765-07533A799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3752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B0EA-24AE-4518-96D1-3EDA805D937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Krishna Subedi; ACEM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80EEB-5074-4D97-B901-9AB168346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7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80EEB-5074-4D97-B901-9AB16834651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Krishna Subedi; ACEM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Krishna Subedi; ACEM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780EEB-5074-4D97-B901-9AB16834651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7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669-50F4-4480-9EBA-8DFD53A4CFE0}" type="datetime1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EE5EA-EF7D-486C-8769-439AD8AF4092}" type="datetime1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36A1-F45A-485D-9E71-13A90BF799DD}" type="datetime1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B520-3695-427D-B80F-CC131121A90C}" type="datetime1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ABCC-15E4-4E41-B160-85972F66502A}" type="datetime1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F87E-89E4-4A4B-9DA0-7BE119124A01}" type="datetime1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64E0-6DE2-4C68-91CD-3615EB04E97C}" type="datetime1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B74E-0A0F-4A24-8125-E319DC1183D2}" type="datetime1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FD8E-FA06-4D0A-B1A0-54E133743001}" type="datetime1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3D86-8028-483F-9713-76810C773AC8}" type="datetime1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7CE4-B459-4EC7-BDD9-85153286721B}" type="datetime1">
              <a:rPr lang="en-US" smtClean="0"/>
              <a:t>10/8/2020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6711D39-D40E-406B-B2AD-E975F4D7E9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FC6335E-D416-4ADB-9A93-F2A56D32027B}" type="datetime1">
              <a:rPr lang="en-US" smtClean="0"/>
              <a:t>10/8/2020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MY" sz="6000" dirty="0"/>
              <a:t>CHAPTER </a:t>
            </a:r>
            <a:r>
              <a:rPr lang="en-MY" sz="6000" dirty="0" smtClean="0"/>
              <a:t>7: SORTING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MY" dirty="0"/>
              <a:t>BIBHA STHAPIT</a:t>
            </a:r>
          </a:p>
          <a:p>
            <a:r>
              <a:rPr lang="en-MY" dirty="0"/>
              <a:t>ASST. PROFESSOR</a:t>
            </a:r>
          </a:p>
          <a:p>
            <a:r>
              <a:rPr lang="en-MY" dirty="0"/>
              <a:t>IoE, PULCHOWK CAMPUS</a:t>
            </a:r>
          </a:p>
          <a:p>
            <a:endParaRPr lang="en-US" dirty="0"/>
          </a:p>
          <a:p>
            <a:pPr algn="r">
              <a:buNone/>
            </a:pPr>
            <a:endParaRPr 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Bubble sort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2" y="1371599"/>
            <a:ext cx="7532788" cy="521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39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 descr="http://upload.wikimedia.org/wikipedia/commons/c/c8/Bubble-sort-example-300p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524000"/>
            <a:ext cx="7391400" cy="4434840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ransition>
    <p:sndAc>
      <p:stSnd>
        <p:snd r:embed="rId2" name="bomb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Bubble Sort (Algorithm-</a:t>
            </a:r>
            <a:r>
              <a:rPr lang="en-US" sz="3600" dirty="0" err="1" smtClean="0"/>
              <a:t>pseudocode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200" dirty="0" smtClean="0">
                <a:latin typeface="+mj-lt"/>
              </a:rPr>
              <a:t>Declare and Initialize necessary variables</a:t>
            </a:r>
          </a:p>
          <a:p>
            <a:pPr lvl="1">
              <a:buNone/>
            </a:pPr>
            <a:r>
              <a:rPr lang="en-US" dirty="0" smtClean="0">
                <a:latin typeface="+mj-lt"/>
              </a:rPr>
              <a:t>	</a:t>
            </a:r>
            <a:r>
              <a:rPr lang="en-US" sz="1900" dirty="0" smtClean="0">
                <a:latin typeface="+mj-lt"/>
              </a:rPr>
              <a:t>n =&gt; number of data items</a:t>
            </a:r>
          </a:p>
          <a:p>
            <a:pPr lvl="1">
              <a:buNone/>
            </a:pPr>
            <a:r>
              <a:rPr lang="en-US" sz="1900" dirty="0" smtClean="0">
                <a:latin typeface="+mj-lt"/>
              </a:rPr>
              <a:t>	a[n] =&gt; an array holding all the data items to be sorted</a:t>
            </a:r>
          </a:p>
          <a:p>
            <a:pPr marL="514350" indent="-514350">
              <a:buNone/>
            </a:pPr>
            <a:endParaRPr lang="en-US" dirty="0" smtClean="0">
              <a:latin typeface="+mj-lt"/>
            </a:endParaRPr>
          </a:p>
          <a:p>
            <a:pPr marL="514350" indent="-514350">
              <a:buNone/>
            </a:pPr>
            <a:r>
              <a:rPr lang="en-US" dirty="0" smtClean="0">
                <a:latin typeface="+mj-lt"/>
              </a:rPr>
              <a:t>BUBBLE_SORT(A</a:t>
            </a:r>
            <a:r>
              <a:rPr lang="en-US" dirty="0">
                <a:latin typeface="+mj-lt"/>
              </a:rPr>
              <a:t>, N)</a:t>
            </a:r>
          </a:p>
          <a:p>
            <a:pPr marL="514350" indent="-514350">
              <a:buNone/>
            </a:pPr>
            <a:r>
              <a:rPr lang="en-US" dirty="0">
                <a:latin typeface="+mj-lt"/>
              </a:rPr>
              <a:t>Step 1: Repeat Step 2 For </a:t>
            </a:r>
            <a:r>
              <a:rPr lang="en-US" dirty="0" smtClean="0">
                <a:latin typeface="+mj-lt"/>
              </a:rPr>
              <a:t>I = 0 </a:t>
            </a:r>
            <a:r>
              <a:rPr lang="en-US" dirty="0">
                <a:latin typeface="+mj-lt"/>
              </a:rPr>
              <a:t>to N-1 </a:t>
            </a:r>
            <a:endParaRPr lang="en-US" dirty="0" smtClean="0">
              <a:latin typeface="+mj-lt"/>
            </a:endParaRPr>
          </a:p>
          <a:p>
            <a:pPr marL="514350" indent="-514350">
              <a:buNone/>
            </a:pPr>
            <a:r>
              <a:rPr lang="en-US" dirty="0" smtClean="0">
                <a:latin typeface="+mj-lt"/>
              </a:rPr>
              <a:t>Step </a:t>
            </a:r>
            <a:r>
              <a:rPr lang="en-US" dirty="0">
                <a:latin typeface="+mj-lt"/>
              </a:rPr>
              <a:t>2: Repeat For J = </a:t>
            </a:r>
            <a:r>
              <a:rPr lang="en-US" dirty="0" smtClean="0">
                <a:latin typeface="+mj-lt"/>
              </a:rPr>
              <a:t>0 to N-I</a:t>
            </a:r>
          </a:p>
          <a:p>
            <a:pPr marL="514350" indent="-514350">
              <a:buNone/>
            </a:pP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Step 3: IF A[J] &gt; A[J + 1</a:t>
            </a:r>
            <a:r>
              <a:rPr lang="en-US" dirty="0" smtClean="0">
                <a:latin typeface="+mj-lt"/>
              </a:rPr>
              <a:t>]	 </a:t>
            </a:r>
            <a:r>
              <a:rPr lang="en-US" dirty="0"/>
              <a:t>// for ascending order</a:t>
            </a:r>
            <a:endParaRPr lang="en-US" dirty="0" smtClean="0">
              <a:latin typeface="+mj-lt"/>
            </a:endParaRPr>
          </a:p>
          <a:p>
            <a:pPr marL="514350" indent="-51435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	SWAP </a:t>
            </a:r>
            <a:r>
              <a:rPr lang="en-US" dirty="0">
                <a:latin typeface="+mj-lt"/>
              </a:rPr>
              <a:t>A[J] and A[J+1</a:t>
            </a:r>
            <a:r>
              <a:rPr lang="en-US" dirty="0" smtClean="0">
                <a:latin typeface="+mj-lt"/>
              </a:rPr>
              <a:t>]</a:t>
            </a:r>
          </a:p>
          <a:p>
            <a:pPr marL="514350" indent="-51435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[END OF INNER LOOP] </a:t>
            </a:r>
            <a:endParaRPr lang="en-US" dirty="0" smtClean="0">
              <a:latin typeface="+mj-lt"/>
            </a:endParaRPr>
          </a:p>
          <a:p>
            <a:pPr marL="514350" indent="-51435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 [</a:t>
            </a:r>
            <a:r>
              <a:rPr lang="en-US" dirty="0">
                <a:latin typeface="+mj-lt"/>
              </a:rPr>
              <a:t>END OF OUTER LOOP] </a:t>
            </a:r>
            <a:endParaRPr lang="en-US" dirty="0" smtClean="0">
              <a:latin typeface="+mj-lt"/>
            </a:endParaRPr>
          </a:p>
          <a:p>
            <a:pPr marL="514350" indent="-514350">
              <a:buNone/>
            </a:pPr>
            <a:r>
              <a:rPr lang="en-US" dirty="0" smtClean="0">
                <a:latin typeface="+mj-lt"/>
              </a:rPr>
              <a:t>Step </a:t>
            </a:r>
            <a:r>
              <a:rPr lang="en-US" dirty="0">
                <a:latin typeface="+mj-lt"/>
              </a:rPr>
              <a:t>4: </a:t>
            </a:r>
            <a:r>
              <a:rPr lang="en-US" dirty="0" smtClean="0">
                <a:latin typeface="+mj-lt"/>
              </a:rPr>
              <a:t>EXIT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simplest algorithm</a:t>
            </a:r>
          </a:p>
          <a:p>
            <a:r>
              <a:rPr lang="en-US" dirty="0" smtClean="0"/>
              <a:t>In each pass the smallest/largest value is selected and  placed as the leftmost data item</a:t>
            </a:r>
          </a:p>
          <a:p>
            <a:r>
              <a:rPr lang="en-US" dirty="0" smtClean="0"/>
              <a:t>Now the selection is done discarding the value just selected and thus selected new data is placed as the second leftmost one</a:t>
            </a:r>
          </a:p>
          <a:p>
            <a:r>
              <a:rPr lang="en-US" dirty="0" smtClean="0"/>
              <a:t>The list on the left side thus is the sorted list and the one in right side is the unsorted one</a:t>
            </a:r>
          </a:p>
          <a:p>
            <a:r>
              <a:rPr lang="en-US" dirty="0" smtClean="0"/>
              <a:t>A list of  n elements requires  n-1 passes to completely rearrange the data</a:t>
            </a:r>
          </a:p>
          <a:p>
            <a:r>
              <a:rPr lang="en-US" dirty="0" smtClean="0"/>
              <a:t>The last pass requires only one comparison between the last two elements remaining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Selection sort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17781"/>
            <a:ext cx="7620000" cy="33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35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an example: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en-US" dirty="0" smtClean="0"/>
              <a:t>23 78 45 8 32 56 (six numbers, five passes required)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590800"/>
            <a:ext cx="4276725" cy="388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9698" name="AutoShape 2" descr="http://upload.wikimedia.org/wikipedia/commons/9/94/Selection-Sort-Animation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0" name="AutoShape 4" descr="http://upload.wikimedia.org/wikipedia/commons/9/94/Selection-Sort-Animation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95800" y="1752600"/>
            <a:ext cx="2332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Legend: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Red: Current Minimum</a:t>
            </a:r>
          </a:p>
          <a:p>
            <a:r>
              <a:rPr lang="en-US" dirty="0" smtClean="0">
                <a:solidFill>
                  <a:srgbClr val="C2C20A"/>
                </a:solidFill>
              </a:rPr>
              <a:t>Yellow: Sorted Items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Blue: Current Item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9" name="Picture 8" descr="Selection-Sort-Animati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1524000"/>
            <a:ext cx="1268905" cy="470763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Selection Sort (Algorithm-pseudocode)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b="1" dirty="0" smtClean="0"/>
              <a:t>SELECTION_SORT(ARR</a:t>
            </a:r>
            <a:r>
              <a:rPr lang="en-US" b="1" dirty="0"/>
              <a:t>, N)</a:t>
            </a:r>
          </a:p>
          <a:p>
            <a:pPr marL="114300" indent="0">
              <a:buNone/>
            </a:pPr>
            <a:r>
              <a:rPr lang="en-US" dirty="0"/>
              <a:t>Step 1: Repeat  </a:t>
            </a:r>
            <a:r>
              <a:rPr lang="en-US" dirty="0" smtClean="0"/>
              <a:t>Steps </a:t>
            </a:r>
            <a:r>
              <a:rPr lang="en-US" dirty="0"/>
              <a:t>2 and 3 for K=1 to N-1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Step </a:t>
            </a:r>
            <a:r>
              <a:rPr lang="en-US" dirty="0"/>
              <a:t>2: CALL SMALLEST(ARR, K, N, POS)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Step </a:t>
            </a:r>
            <a:r>
              <a:rPr lang="en-US" dirty="0"/>
              <a:t>3: SWAP </a:t>
            </a:r>
            <a:r>
              <a:rPr lang="en-US" dirty="0" smtClean="0"/>
              <a:t>ARR[K</a:t>
            </a:r>
            <a:r>
              <a:rPr lang="en-US" dirty="0"/>
              <a:t>] with ARR[POS]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[</a:t>
            </a:r>
            <a:r>
              <a:rPr lang="en-US" dirty="0"/>
              <a:t>END OF LOOP]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Step </a:t>
            </a:r>
            <a:r>
              <a:rPr lang="en-US" dirty="0"/>
              <a:t>4: </a:t>
            </a:r>
            <a:r>
              <a:rPr lang="en-US" dirty="0" smtClean="0"/>
              <a:t>EXIT</a:t>
            </a:r>
          </a:p>
          <a:p>
            <a:pPr marL="114300" indent="0">
              <a:buNone/>
            </a:pPr>
            <a:endParaRPr lang="en-MY" dirty="0"/>
          </a:p>
          <a:p>
            <a:pPr marL="114300" indent="0">
              <a:buNone/>
            </a:pPr>
            <a:r>
              <a:rPr lang="en-US" b="1" dirty="0" smtClean="0"/>
              <a:t>SMALLEST </a:t>
            </a:r>
            <a:r>
              <a:rPr lang="en-US" b="1" dirty="0"/>
              <a:t>(ARR, K, N, POS)</a:t>
            </a:r>
          </a:p>
          <a:p>
            <a:pPr marL="114300" indent="0">
              <a:buNone/>
            </a:pPr>
            <a:r>
              <a:rPr lang="en-US" dirty="0"/>
              <a:t>Step 1: [INITIALIZE] SET SMALL = ARR[K]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Step </a:t>
            </a:r>
            <a:r>
              <a:rPr lang="en-US" dirty="0"/>
              <a:t>2: [INITIALIZE] SET POS = K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Step </a:t>
            </a:r>
            <a:r>
              <a:rPr lang="en-US" dirty="0"/>
              <a:t>3: Repeat for J = K+1 to N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IF </a:t>
            </a:r>
            <a:r>
              <a:rPr lang="en-US" dirty="0"/>
              <a:t>SMALL &gt; ARR[J] </a:t>
            </a:r>
            <a:endParaRPr lang="en-US" dirty="0" smtClean="0"/>
          </a:p>
          <a:p>
            <a:pPr marL="777240" lvl="2" indent="0">
              <a:buNone/>
            </a:pPr>
            <a:r>
              <a:rPr lang="en-US" dirty="0" smtClean="0"/>
              <a:t>SET </a:t>
            </a:r>
            <a:r>
              <a:rPr lang="en-US" dirty="0"/>
              <a:t>SMALL = ARR[J] </a:t>
            </a:r>
            <a:endParaRPr lang="en-US" dirty="0" smtClean="0"/>
          </a:p>
          <a:p>
            <a:pPr marL="777240" lvl="2" indent="0">
              <a:buNone/>
            </a:pPr>
            <a:r>
              <a:rPr lang="en-US" dirty="0" smtClean="0"/>
              <a:t>SET </a:t>
            </a:r>
            <a:r>
              <a:rPr lang="en-US" dirty="0"/>
              <a:t>POS = J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[</a:t>
            </a:r>
            <a:r>
              <a:rPr lang="en-US" dirty="0"/>
              <a:t>END OF IF]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[</a:t>
            </a:r>
            <a:r>
              <a:rPr lang="en-US" dirty="0"/>
              <a:t>END OF LOOP]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Step </a:t>
            </a:r>
            <a:r>
              <a:rPr lang="en-US" dirty="0"/>
              <a:t>4: RETURN POS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0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Its similar to arrangement of cards during card game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5842" name="Picture 2" descr="http://geeksquiz.com/wp-content/uploads/2013/03/Insertion-So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710040"/>
            <a:ext cx="4114800" cy="3538360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Insertion sort is implemented by inserting a particular data item in its proper position</a:t>
            </a:r>
          </a:p>
          <a:p>
            <a:r>
              <a:rPr lang="en-US" dirty="0" smtClean="0"/>
              <a:t>Any unsorted data item is kept on swapping with its previous data items until its proper position is not found</a:t>
            </a:r>
          </a:p>
          <a:p>
            <a:r>
              <a:rPr lang="en-US" dirty="0" smtClean="0"/>
              <a:t>The number of swapping makes the previous data items to shift for the new data item to take its position in order</a:t>
            </a:r>
          </a:p>
          <a:p>
            <a:r>
              <a:rPr lang="en-US" dirty="0" smtClean="0"/>
              <a:t>Once the new data item is inserted, the next data item after it is chosen for next insertion</a:t>
            </a:r>
          </a:p>
          <a:p>
            <a:r>
              <a:rPr lang="en-US" dirty="0" smtClean="0"/>
              <a:t>The process continues until all data items are sorted</a:t>
            </a:r>
          </a:p>
          <a:p>
            <a:r>
              <a:rPr lang="en-US" dirty="0" smtClean="0"/>
              <a:t>This method is highly efficient if the list is almost in sorted form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20000" cy="11430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Arrangement of data in some systematic order is called sorting</a:t>
            </a:r>
          </a:p>
          <a:p>
            <a:r>
              <a:rPr lang="en-US" dirty="0" smtClean="0"/>
              <a:t>Sorting can be done based on some key reference</a:t>
            </a:r>
          </a:p>
          <a:p>
            <a:r>
              <a:rPr lang="en-US" dirty="0" smtClean="0"/>
              <a:t>The key reference can be numbers, alphabets etc.</a:t>
            </a:r>
          </a:p>
          <a:p>
            <a:r>
              <a:rPr lang="en-US" dirty="0" smtClean="0"/>
              <a:t>Sorting is essential part of data management, since it helps in searching the data</a:t>
            </a:r>
          </a:p>
          <a:p>
            <a:r>
              <a:rPr lang="en-US" dirty="0" smtClean="0"/>
              <a:t>Sorting can be done in two different orders: </a:t>
            </a:r>
          </a:p>
          <a:p>
            <a:pPr lvl="1"/>
            <a:r>
              <a:rPr lang="en-US" dirty="0" smtClean="0"/>
              <a:t>Ascending Order (Increasing Order)</a:t>
            </a:r>
          </a:p>
          <a:p>
            <a:pPr lvl="2"/>
            <a:r>
              <a:rPr lang="en-MY" dirty="0" smtClean="0"/>
              <a:t>DI ≤ D2 ≤ D3 ≤ ……. ≤ </a:t>
            </a:r>
            <a:r>
              <a:rPr lang="en-MY" dirty="0" err="1" smtClean="0"/>
              <a:t>Dn</a:t>
            </a:r>
            <a:endParaRPr lang="en-US" dirty="0" smtClean="0"/>
          </a:p>
          <a:p>
            <a:pPr lvl="1"/>
            <a:r>
              <a:rPr lang="en-US" dirty="0" smtClean="0"/>
              <a:t>Descending Order (Decreasing Order)</a:t>
            </a:r>
          </a:p>
          <a:p>
            <a:pPr lvl="2"/>
            <a:r>
              <a:rPr lang="en-MY" dirty="0"/>
              <a:t>DI ≥ </a:t>
            </a:r>
            <a:r>
              <a:rPr lang="en-MY" dirty="0" smtClean="0"/>
              <a:t>D2 </a:t>
            </a:r>
            <a:r>
              <a:rPr lang="en-MY" dirty="0"/>
              <a:t>≥ </a:t>
            </a:r>
            <a:r>
              <a:rPr lang="en-MY" dirty="0" smtClean="0"/>
              <a:t>D3 </a:t>
            </a:r>
            <a:r>
              <a:rPr lang="en-MY" dirty="0"/>
              <a:t>≥ </a:t>
            </a:r>
            <a:r>
              <a:rPr lang="en-MY" dirty="0" smtClean="0"/>
              <a:t>……. </a:t>
            </a:r>
            <a:r>
              <a:rPr lang="en-MY" dirty="0"/>
              <a:t>≥ </a:t>
            </a:r>
            <a:r>
              <a:rPr lang="en-MY" dirty="0" err="1" smtClean="0"/>
              <a:t>Dn</a:t>
            </a:r>
            <a:r>
              <a:rPr lang="en-MY" dirty="0" smtClean="0"/>
              <a:t> </a:t>
            </a:r>
            <a:endParaRPr lang="en-US" dirty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5800" y="5477470"/>
            <a:ext cx="662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None/>
            </a:pPr>
            <a:r>
              <a:rPr lang="en-US" dirty="0" smtClean="0"/>
              <a:t>2,5,4,1,8,6   =&gt; Unsorted Data</a:t>
            </a:r>
          </a:p>
          <a:p>
            <a:pPr lvl="1">
              <a:buNone/>
            </a:pPr>
            <a:r>
              <a:rPr lang="en-US" dirty="0" smtClean="0"/>
              <a:t>1,2,4,5,6,8   =&gt; Sorted Data (Ascending Order)</a:t>
            </a:r>
          </a:p>
          <a:p>
            <a:pPr lvl="1">
              <a:buNone/>
            </a:pPr>
            <a:r>
              <a:rPr lang="en-US" dirty="0" smtClean="0"/>
              <a:t>8,6,5,4,2,1   =&gt; Sorted Data (Descending Order)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Insertion </a:t>
            </a:r>
            <a:r>
              <a:rPr lang="en-MY" dirty="0" smtClean="0"/>
              <a:t>sort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66913"/>
            <a:ext cx="7949976" cy="306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27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6866" name="Picture 2" descr="http://www.existingeverywhere.com/insertion_sort_analysis_algorithms.PNG"/>
          <p:cNvPicPr>
            <a:picLocks noChangeAspect="1" noChangeArrowheads="1"/>
          </p:cNvPicPr>
          <p:nvPr/>
        </p:nvPicPr>
        <p:blipFill>
          <a:blip r:embed="rId2" cstate="print"/>
          <a:srcRect b="48137"/>
          <a:stretch>
            <a:fillRect/>
          </a:stretch>
        </p:blipFill>
        <p:spPr bwMode="auto">
          <a:xfrm>
            <a:off x="1981201" y="1600200"/>
            <a:ext cx="3505199" cy="2755930"/>
          </a:xfrm>
          <a:prstGeom prst="rect">
            <a:avLst/>
          </a:prstGeom>
          <a:noFill/>
        </p:spPr>
      </p:pic>
      <p:pic>
        <p:nvPicPr>
          <p:cNvPr id="6" name="Picture 2" descr="http://www.existingeverywhere.com/insertion_sort_analysis_algorithms.PNG"/>
          <p:cNvPicPr>
            <a:picLocks noChangeAspect="1" noChangeArrowheads="1"/>
          </p:cNvPicPr>
          <p:nvPr/>
        </p:nvPicPr>
        <p:blipFill>
          <a:blip r:embed="rId2" cstate="print"/>
          <a:srcRect t="50567"/>
          <a:stretch>
            <a:fillRect/>
          </a:stretch>
        </p:blipFill>
        <p:spPr bwMode="auto">
          <a:xfrm>
            <a:off x="1981200" y="4267200"/>
            <a:ext cx="3429000" cy="2569643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 descr="http://upload.wikimedia.org/wikipedia/commons/0/0f/Insertion-sort-example-300px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981200"/>
            <a:ext cx="7086600" cy="4251960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Insertion Sort (Algorithm-</a:t>
            </a:r>
            <a:r>
              <a:rPr lang="en-US" sz="3600" dirty="0" err="1" smtClean="0"/>
              <a:t>pseudocode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/>
              <a:t>INSERTION-SORT (ARR, N)</a:t>
            </a:r>
          </a:p>
          <a:p>
            <a:pPr marL="114300" indent="0">
              <a:buNone/>
            </a:pPr>
            <a:r>
              <a:rPr lang="en-US" dirty="0"/>
              <a:t>Step 1: Repeat Steps 2 to 5 for K = 1 to N–1 </a:t>
            </a:r>
          </a:p>
          <a:p>
            <a:pPr marL="114300" indent="0">
              <a:buNone/>
            </a:pPr>
            <a:r>
              <a:rPr lang="en-US" dirty="0"/>
              <a:t>Step 2: 	SET TEMP = ARR[K] </a:t>
            </a:r>
          </a:p>
          <a:p>
            <a:pPr marL="114300" indent="0">
              <a:buNone/>
            </a:pPr>
            <a:r>
              <a:rPr lang="en-US" dirty="0"/>
              <a:t>Step 3: 	SET J = K - 1 </a:t>
            </a:r>
          </a:p>
          <a:p>
            <a:pPr marL="114300" indent="0">
              <a:buNone/>
            </a:pPr>
            <a:r>
              <a:rPr lang="en-US" dirty="0"/>
              <a:t>Step 4: Repeat while TEMP &lt;= ARR[J] </a:t>
            </a:r>
          </a:p>
          <a:p>
            <a:pPr marL="411480" lvl="1" indent="0">
              <a:buNone/>
            </a:pPr>
            <a:r>
              <a:rPr lang="en-US" dirty="0"/>
              <a:t>SET ARR[J + 1] = ARR[J] //SWAP</a:t>
            </a:r>
          </a:p>
          <a:p>
            <a:pPr marL="411480" lvl="1" indent="0">
              <a:buNone/>
            </a:pPr>
            <a:r>
              <a:rPr lang="en-US" dirty="0"/>
              <a:t>SETJ=J-1 </a:t>
            </a:r>
          </a:p>
          <a:p>
            <a:pPr marL="114300" indent="0">
              <a:buNone/>
            </a:pPr>
            <a:r>
              <a:rPr lang="en-US" dirty="0"/>
              <a:t>[END OF INNER LOOP] </a:t>
            </a:r>
          </a:p>
          <a:p>
            <a:pPr marL="114300" indent="0">
              <a:buNone/>
            </a:pPr>
            <a:r>
              <a:rPr lang="en-US" dirty="0"/>
              <a:t>Step 5: 	SET ARR[J + 1] = TEMP </a:t>
            </a:r>
          </a:p>
          <a:p>
            <a:pPr marL="114300" indent="0">
              <a:buNone/>
            </a:pPr>
            <a:r>
              <a:rPr lang="en-US" dirty="0"/>
              <a:t>[END OF LOOP] </a:t>
            </a:r>
          </a:p>
          <a:p>
            <a:pPr marL="114300" indent="0">
              <a:buNone/>
            </a:pPr>
            <a:r>
              <a:rPr lang="en-US" dirty="0"/>
              <a:t>Step 6: EXIT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called partition-exchange sort</a:t>
            </a:r>
          </a:p>
          <a:p>
            <a:r>
              <a:rPr lang="en-US" dirty="0" smtClean="0"/>
              <a:t>Uses divide and conquer algorithm</a:t>
            </a:r>
          </a:p>
          <a:p>
            <a:r>
              <a:rPr lang="en-US" dirty="0" smtClean="0"/>
              <a:t>One pivot element is chosen from within the list</a:t>
            </a:r>
          </a:p>
          <a:p>
            <a:r>
              <a:rPr lang="en-US" dirty="0" smtClean="0"/>
              <a:t>The list is divided into two partition</a:t>
            </a:r>
          </a:p>
          <a:p>
            <a:pPr lvl="1"/>
            <a:r>
              <a:rPr lang="en-US" dirty="0" smtClean="0"/>
              <a:t>All values less than the pivot are placed on left side of pivot</a:t>
            </a:r>
          </a:p>
          <a:p>
            <a:pPr lvl="1"/>
            <a:r>
              <a:rPr lang="en-US" dirty="0" smtClean="0"/>
              <a:t>All greater values are placed on right side of the pivot</a:t>
            </a:r>
          </a:p>
          <a:p>
            <a:r>
              <a:rPr lang="en-US" dirty="0" smtClean="0"/>
              <a:t>After a single pass, the pivot is in its proper position</a:t>
            </a:r>
          </a:p>
          <a:p>
            <a:r>
              <a:rPr lang="en-US" dirty="0" smtClean="0"/>
              <a:t>The left and right partitions are sorted recursively using the same method joining the left sorted, pivot and right sorted results with the list in sorted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Untitled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5238" y="1371600"/>
            <a:ext cx="3268362" cy="5257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7650" name="Picture 2" descr="http://www.nczonline.net/blog/wp-content/uploads/2012/11/quicksort_partition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219200"/>
            <a:ext cx="4635500" cy="5562600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 descr="File:Quicksort-exampl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670800" cy="4602480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1143000"/>
          </a:xfrm>
        </p:spPr>
        <p:txBody>
          <a:bodyPr/>
          <a:lstStyle/>
          <a:p>
            <a:r>
              <a:rPr lang="en-US" sz="4000" dirty="0"/>
              <a:t>Quick Sort(Algorithm-pseudocode)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7772400" cy="48006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b="1" dirty="0"/>
              <a:t>PARTITION (ARR, BEG, END, LOC)</a:t>
            </a:r>
          </a:p>
          <a:p>
            <a:pPr marL="114300" indent="0">
              <a:buNone/>
            </a:pPr>
            <a:r>
              <a:rPr lang="en-US" sz="1400" dirty="0"/>
              <a:t>Step 1: [INITIALIZE] SET LEFT = BEG, RIGHT = END, LOC = BEG, FLAG = </a:t>
            </a:r>
            <a:r>
              <a:rPr lang="en-US" sz="1400" dirty="0" smtClean="0"/>
              <a:t>0</a:t>
            </a:r>
          </a:p>
          <a:p>
            <a:pPr marL="114300" indent="0">
              <a:buNone/>
            </a:pPr>
            <a:r>
              <a:rPr lang="en-US" sz="1400" dirty="0" smtClean="0"/>
              <a:t>Step </a:t>
            </a:r>
            <a:r>
              <a:rPr lang="en-US" sz="1400" dirty="0"/>
              <a:t>2: Repeat Steps 3 to 6 while FLAG = </a:t>
            </a:r>
            <a:r>
              <a:rPr lang="en-US" sz="1400" dirty="0" smtClean="0"/>
              <a:t>0 </a:t>
            </a:r>
          </a:p>
          <a:p>
            <a:pPr marL="114300" indent="0">
              <a:buNone/>
            </a:pPr>
            <a:r>
              <a:rPr lang="en-US" sz="1400" dirty="0" smtClean="0"/>
              <a:t>Step </a:t>
            </a:r>
            <a:r>
              <a:rPr lang="en-US" sz="1400" dirty="0"/>
              <a:t>3: Repeat while ARR[LOC] &lt;= ARR[RIGHT] AND LOC != </a:t>
            </a:r>
            <a:r>
              <a:rPr lang="en-US" sz="1400" dirty="0" smtClean="0"/>
              <a:t>RIGHT</a:t>
            </a:r>
          </a:p>
          <a:p>
            <a:pPr marL="114300" indent="0">
              <a:buNone/>
            </a:pPr>
            <a:r>
              <a:rPr lang="en-US" sz="1400" dirty="0" smtClean="0"/>
              <a:t> 	SET </a:t>
            </a:r>
            <a:r>
              <a:rPr lang="en-US" sz="1400" dirty="0"/>
              <a:t>RIGHT = RIGHT - 1 </a:t>
            </a:r>
            <a:endParaRPr lang="en-US" sz="1400" dirty="0" smtClean="0"/>
          </a:p>
          <a:p>
            <a:pPr marL="411480" lvl="1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END OF LOOP</a:t>
            </a:r>
            <a:r>
              <a:rPr lang="en-US" sz="1200" dirty="0" smtClean="0"/>
              <a:t>]</a:t>
            </a:r>
          </a:p>
          <a:p>
            <a:pPr marL="11430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Step 4: IF LOC = RIGHT </a:t>
            </a:r>
            <a:endParaRPr lang="en-US" sz="1400" dirty="0" smtClean="0"/>
          </a:p>
          <a:p>
            <a:pPr marL="777240" lvl="2" indent="0">
              <a:buNone/>
            </a:pPr>
            <a:r>
              <a:rPr lang="en-US" sz="1100" dirty="0" smtClean="0"/>
              <a:t>SET </a:t>
            </a:r>
            <a:r>
              <a:rPr lang="en-US" sz="1100" dirty="0"/>
              <a:t>FLAG = </a:t>
            </a:r>
            <a:r>
              <a:rPr lang="en-US" sz="1100" dirty="0" smtClean="0"/>
              <a:t>1</a:t>
            </a:r>
          </a:p>
          <a:p>
            <a:pPr marL="411480" lvl="1" indent="0">
              <a:buNone/>
            </a:pPr>
            <a:r>
              <a:rPr lang="en-US" sz="1200" dirty="0" smtClean="0"/>
              <a:t> </a:t>
            </a:r>
            <a:r>
              <a:rPr lang="en-US" sz="1200" dirty="0"/>
              <a:t>ELSE IF ARR[LOC] &gt; ARR[RIGHT] </a:t>
            </a:r>
            <a:endParaRPr lang="en-US" sz="1200" dirty="0" smtClean="0"/>
          </a:p>
          <a:p>
            <a:pPr marL="777240" lvl="2" indent="0">
              <a:buNone/>
            </a:pPr>
            <a:r>
              <a:rPr lang="en-US" sz="1100" dirty="0" smtClean="0"/>
              <a:t>SWAP </a:t>
            </a:r>
            <a:r>
              <a:rPr lang="en-US" sz="1100" dirty="0"/>
              <a:t>ARR[LOC] with ARR[RIGHT] </a:t>
            </a:r>
            <a:endParaRPr lang="en-US" sz="1100" dirty="0" smtClean="0"/>
          </a:p>
          <a:p>
            <a:pPr marL="777240" lvl="2" indent="0">
              <a:buNone/>
            </a:pPr>
            <a:r>
              <a:rPr lang="en-US" sz="1100" dirty="0" smtClean="0"/>
              <a:t>SET </a:t>
            </a:r>
            <a:r>
              <a:rPr lang="en-US" sz="1100" dirty="0"/>
              <a:t>LOC = RIGHT </a:t>
            </a:r>
            <a:endParaRPr lang="en-US" sz="1100" dirty="0" smtClean="0"/>
          </a:p>
          <a:p>
            <a:pPr marL="411480" lvl="1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END OF IF] </a:t>
            </a:r>
            <a:endParaRPr lang="en-US" sz="1200" dirty="0" smtClean="0"/>
          </a:p>
          <a:p>
            <a:pPr marL="114300" indent="0">
              <a:buNone/>
            </a:pPr>
            <a:r>
              <a:rPr lang="en-US" sz="1400" dirty="0" smtClean="0"/>
              <a:t>Step </a:t>
            </a:r>
            <a:r>
              <a:rPr lang="en-US" sz="1400" dirty="0"/>
              <a:t>5: IF FLAG </a:t>
            </a:r>
            <a:r>
              <a:rPr lang="en-US" sz="1400" dirty="0" smtClean="0"/>
              <a:t>=0</a:t>
            </a:r>
          </a:p>
          <a:p>
            <a:pPr marL="411480" lvl="1" indent="0">
              <a:buNone/>
            </a:pPr>
            <a:r>
              <a:rPr lang="en-US" sz="1200" dirty="0" smtClean="0"/>
              <a:t> </a:t>
            </a:r>
            <a:r>
              <a:rPr lang="en-US" sz="1200" dirty="0"/>
              <a:t>Repeat while ARR[LOC] &gt;= ARR[LEFT] AND LOC != LEFT </a:t>
            </a:r>
            <a:endParaRPr lang="en-US" sz="1200" dirty="0" smtClean="0"/>
          </a:p>
          <a:p>
            <a:pPr marL="777240" lvl="2" indent="0">
              <a:buNone/>
            </a:pPr>
            <a:r>
              <a:rPr lang="en-US" sz="1100" dirty="0" smtClean="0"/>
              <a:t>SET </a:t>
            </a:r>
            <a:r>
              <a:rPr lang="en-US" sz="1100" dirty="0"/>
              <a:t>LEFT = LEFT + 1 </a:t>
            </a:r>
            <a:endParaRPr lang="en-US" sz="1100" dirty="0" smtClean="0"/>
          </a:p>
          <a:p>
            <a:pPr marL="411480" lvl="1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END OF LOOP</a:t>
            </a:r>
            <a:r>
              <a:rPr lang="en-US" sz="1200" dirty="0" smtClean="0"/>
              <a:t>]</a:t>
            </a:r>
          </a:p>
          <a:p>
            <a:pPr marL="11430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Step 6: IF LOC = LEFT </a:t>
            </a:r>
            <a:endParaRPr lang="en-US" sz="1400" dirty="0" smtClean="0"/>
          </a:p>
          <a:p>
            <a:pPr marL="777240" lvl="2" indent="0">
              <a:buNone/>
            </a:pPr>
            <a:r>
              <a:rPr lang="en-US" sz="1100" dirty="0" smtClean="0"/>
              <a:t>SET </a:t>
            </a:r>
            <a:r>
              <a:rPr lang="en-US" sz="1100" dirty="0"/>
              <a:t>FLAG = 1 </a:t>
            </a:r>
            <a:endParaRPr lang="en-US" sz="1100" dirty="0" smtClean="0"/>
          </a:p>
          <a:p>
            <a:pPr marL="411480" lvl="1" indent="0">
              <a:buNone/>
            </a:pPr>
            <a:r>
              <a:rPr lang="en-US" sz="1200" dirty="0" smtClean="0"/>
              <a:t>ELSE </a:t>
            </a:r>
            <a:r>
              <a:rPr lang="en-US" sz="1200" dirty="0"/>
              <a:t>IF ARR[LOC] &lt; ARR[LEFT] </a:t>
            </a:r>
            <a:endParaRPr lang="en-US" sz="1200" dirty="0" smtClean="0"/>
          </a:p>
          <a:p>
            <a:pPr marL="777240" lvl="2" indent="0">
              <a:buNone/>
            </a:pPr>
            <a:r>
              <a:rPr lang="en-US" sz="1100" dirty="0" smtClean="0"/>
              <a:t>SWAP </a:t>
            </a:r>
            <a:r>
              <a:rPr lang="en-US" sz="1100" dirty="0"/>
              <a:t>ARR[LOC] with ARR[LEFT] </a:t>
            </a:r>
            <a:endParaRPr lang="en-US" sz="1100" dirty="0" smtClean="0"/>
          </a:p>
          <a:p>
            <a:pPr marL="777240" lvl="2" indent="0">
              <a:buNone/>
            </a:pPr>
            <a:r>
              <a:rPr lang="en-US" sz="1100" dirty="0" smtClean="0"/>
              <a:t>SET </a:t>
            </a:r>
            <a:r>
              <a:rPr lang="en-US" sz="1100" dirty="0"/>
              <a:t>LOC = LEFT </a:t>
            </a:r>
            <a:endParaRPr lang="en-US" sz="1100" dirty="0" smtClean="0"/>
          </a:p>
          <a:p>
            <a:pPr marL="411480" lvl="1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END OF IF] </a:t>
            </a:r>
            <a:endParaRPr lang="en-US" sz="1200" dirty="0" smtClean="0"/>
          </a:p>
          <a:p>
            <a:pPr marL="114300" indent="0">
              <a:buNone/>
            </a:pPr>
            <a:r>
              <a:rPr lang="en-US" sz="1400" dirty="0" smtClean="0"/>
              <a:t>[</a:t>
            </a:r>
            <a:r>
              <a:rPr lang="en-US" sz="1400" dirty="0"/>
              <a:t>END OF IF</a:t>
            </a:r>
            <a:r>
              <a:rPr lang="en-US" sz="1400" dirty="0" smtClean="0"/>
              <a:t>]</a:t>
            </a:r>
          </a:p>
          <a:p>
            <a:pPr marL="11430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Step 7: [END OF LOOP] </a:t>
            </a:r>
            <a:endParaRPr lang="en-US" sz="1400" dirty="0" smtClean="0"/>
          </a:p>
          <a:p>
            <a:pPr marL="114300" indent="0">
              <a:buNone/>
            </a:pPr>
            <a:r>
              <a:rPr lang="en-US" sz="1400" dirty="0" smtClean="0"/>
              <a:t>Step </a:t>
            </a:r>
            <a:r>
              <a:rPr lang="en-US" sz="1400" dirty="0"/>
              <a:t>8: 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Quick Sort(Algorithm-pseudocode)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QUICK_SORT (ARR, BEG, END)</a:t>
            </a:r>
          </a:p>
          <a:p>
            <a:pPr marL="114300" indent="0">
              <a:buNone/>
            </a:pPr>
            <a:r>
              <a:rPr lang="en-US" dirty="0"/>
              <a:t>Step 1: IF (BEG &lt; END)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CALL </a:t>
            </a:r>
            <a:r>
              <a:rPr lang="en-US" dirty="0"/>
              <a:t>PARTITION (ARR, BEG, END, LOC</a:t>
            </a:r>
            <a:r>
              <a:rPr lang="en-US" dirty="0" smtClean="0"/>
              <a:t>)</a:t>
            </a:r>
          </a:p>
          <a:p>
            <a:pPr marL="411480" lvl="1" indent="0">
              <a:buNone/>
            </a:pPr>
            <a:r>
              <a:rPr lang="en-US" dirty="0" smtClean="0"/>
              <a:t>CALL </a:t>
            </a:r>
            <a:r>
              <a:rPr lang="en-US" dirty="0"/>
              <a:t>QUICKSORT(ARR, BEG, LOC - 1)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CALL </a:t>
            </a:r>
            <a:r>
              <a:rPr lang="en-US" dirty="0"/>
              <a:t>QUICKSORT(ARR, LOC + 1, END</a:t>
            </a:r>
            <a:r>
              <a:rPr lang="en-US" dirty="0" smtClean="0"/>
              <a:t>)</a:t>
            </a:r>
          </a:p>
          <a:p>
            <a:pPr marL="114300" indent="0">
              <a:buNone/>
            </a:pPr>
            <a:r>
              <a:rPr lang="en-US" dirty="0" smtClean="0"/>
              <a:t> </a:t>
            </a:r>
            <a:r>
              <a:rPr lang="en-US" dirty="0"/>
              <a:t>[END OF IF]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Step </a:t>
            </a:r>
            <a:r>
              <a:rPr lang="en-US" dirty="0"/>
              <a:t>2: 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620000" cy="1143000"/>
          </a:xfrm>
        </p:spPr>
        <p:txBody>
          <a:bodyPr/>
          <a:lstStyle/>
          <a:p>
            <a:r>
              <a:rPr lang="en-US" dirty="0" smtClean="0"/>
              <a:t>Types of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Sorting can be categorized into different categories:</a:t>
            </a:r>
          </a:p>
          <a:p>
            <a:r>
              <a:rPr lang="en-MY" sz="2400" b="1" dirty="0" smtClean="0"/>
              <a:t>1. Internal and external sorting</a:t>
            </a:r>
            <a:endParaRPr lang="en-US" sz="2400" b="1" dirty="0" smtClean="0"/>
          </a:p>
          <a:p>
            <a:pPr lvl="1"/>
            <a:r>
              <a:rPr lang="en-US" sz="2400" dirty="0" smtClean="0"/>
              <a:t>Internal Sorting</a:t>
            </a:r>
          </a:p>
          <a:p>
            <a:pPr lvl="2"/>
            <a:r>
              <a:rPr lang="en-US" sz="2000" dirty="0" smtClean="0"/>
              <a:t>The sorting done within the computer main memory is called internal sorting</a:t>
            </a:r>
          </a:p>
          <a:p>
            <a:pPr lvl="2"/>
            <a:r>
              <a:rPr lang="en-US" sz="2000" dirty="0" smtClean="0"/>
              <a:t>It is performed on data items small enough to easily fit within the main memory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400" dirty="0" smtClean="0"/>
              <a:t>External Sorting</a:t>
            </a:r>
          </a:p>
          <a:p>
            <a:pPr lvl="2"/>
            <a:r>
              <a:rPr lang="en-US" sz="2000" dirty="0" smtClean="0"/>
              <a:t>The sorting is done in external file disk, i.e. secondary memory</a:t>
            </a:r>
          </a:p>
          <a:p>
            <a:pPr lvl="2"/>
            <a:r>
              <a:rPr lang="en-US" sz="2000" dirty="0" smtClean="0"/>
              <a:t>It is performed if the data to be sorted does not fit within computer main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Generalization of insertion sort</a:t>
            </a:r>
          </a:p>
          <a:p>
            <a:r>
              <a:rPr lang="en-US" dirty="0" smtClean="0"/>
              <a:t>Better form of insertion sort</a:t>
            </a:r>
          </a:p>
          <a:p>
            <a:r>
              <a:rPr lang="en-US" dirty="0" smtClean="0"/>
              <a:t>Also called diminishing increment sort</a:t>
            </a:r>
          </a:p>
          <a:p>
            <a:pPr lvl="1"/>
            <a:r>
              <a:rPr lang="en-US" dirty="0" smtClean="0"/>
              <a:t>A value for a gap(or increment) is chosen (convention: gap=n/2)</a:t>
            </a:r>
          </a:p>
          <a:p>
            <a:pPr lvl="1"/>
            <a:r>
              <a:rPr lang="en-US" dirty="0" smtClean="0"/>
              <a:t>Sub-lists are made from the original list taking items from every gap values</a:t>
            </a:r>
          </a:p>
          <a:p>
            <a:pPr lvl="1"/>
            <a:r>
              <a:rPr lang="en-US" dirty="0" smtClean="0"/>
              <a:t>The sub-lists thus formed are sorted first</a:t>
            </a:r>
          </a:p>
          <a:p>
            <a:pPr lvl="1"/>
            <a:r>
              <a:rPr lang="en-US" dirty="0" smtClean="0"/>
              <a:t>In second pass smaller value for the gap is chosen (gap=gap/2)</a:t>
            </a:r>
          </a:p>
          <a:p>
            <a:pPr lvl="1"/>
            <a:r>
              <a:rPr lang="en-US" dirty="0" smtClean="0"/>
              <a:t>The next sub-lists are formed and sorted</a:t>
            </a:r>
          </a:p>
          <a:p>
            <a:pPr lvl="1"/>
            <a:r>
              <a:rPr lang="en-US" dirty="0" smtClean="0"/>
              <a:t>The process is repeated until gap value is less than 1; the list is sorted by the end of this pass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Sort (Example)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Lets see an example</a:t>
            </a:r>
          </a:p>
          <a:p>
            <a:pPr lvl="2"/>
            <a:r>
              <a:rPr lang="en-US" sz="1600" dirty="0" smtClean="0"/>
              <a:t>25, 57, 48, 37, 12, 92, 86, 33</a:t>
            </a:r>
          </a:p>
          <a:p>
            <a:pPr lvl="1"/>
            <a:r>
              <a:rPr lang="en-US" sz="1800" dirty="0" smtClean="0"/>
              <a:t>We choose gap size of 5, 3, and 1</a:t>
            </a:r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8" name="Group 83"/>
          <p:cNvGrpSpPr/>
          <p:nvPr/>
        </p:nvGrpSpPr>
        <p:grpSpPr>
          <a:xfrm>
            <a:off x="228600" y="3429000"/>
            <a:ext cx="8508152" cy="2566201"/>
            <a:chOff x="228600" y="2571750"/>
            <a:chExt cx="8508152" cy="1924651"/>
          </a:xfrm>
        </p:grpSpPr>
        <p:sp>
          <p:nvSpPr>
            <p:cNvPr id="4" name="Rectangle 3"/>
            <p:cNvSpPr/>
            <p:nvPr/>
          </p:nvSpPr>
          <p:spPr>
            <a:xfrm>
              <a:off x="685800" y="2571750"/>
              <a:ext cx="3478952" cy="230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US" sz="1400" dirty="0" smtClean="0"/>
                <a:t>25, 57, 48, 37, 12, 92, 86, 33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2571750"/>
              <a:ext cx="11432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Original list</a:t>
              </a:r>
              <a:endParaRPr 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3147596"/>
              <a:ext cx="748538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Pass 1</a:t>
              </a:r>
            </a:p>
            <a:p>
              <a:r>
                <a:rPr lang="en-US" sz="1600" dirty="0" smtClean="0"/>
                <a:t>Gap=5</a:t>
              </a:r>
              <a:endParaRPr lang="en-US" sz="1600" dirty="0"/>
            </a:p>
          </p:txBody>
        </p:sp>
        <p:grpSp>
          <p:nvGrpSpPr>
            <p:cNvPr id="10" name="Group 23"/>
            <p:cNvGrpSpPr/>
            <p:nvPr/>
          </p:nvGrpSpPr>
          <p:grpSpPr>
            <a:xfrm>
              <a:off x="685800" y="3181350"/>
              <a:ext cx="3478952" cy="542694"/>
              <a:chOff x="685800" y="3181350"/>
              <a:chExt cx="3478952" cy="54269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85800" y="3181350"/>
                <a:ext cx="3478952" cy="230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:r>
                  <a:rPr lang="en-US" sz="1400" dirty="0" smtClean="0"/>
                  <a:t>25, 57, 48, 37, 12, 92, 86, 33</a:t>
                </a:r>
              </a:p>
            </p:txBody>
          </p:sp>
          <p:grpSp>
            <p:nvGrpSpPr>
              <p:cNvPr id="11" name="Group 14"/>
              <p:cNvGrpSpPr/>
              <p:nvPr/>
            </p:nvGrpSpPr>
            <p:grpSpPr>
              <a:xfrm>
                <a:off x="1752600" y="3410744"/>
                <a:ext cx="1448594" cy="75406"/>
                <a:chOff x="1752600" y="3410744"/>
                <a:chExt cx="1448594" cy="229394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rot="5400000">
                  <a:off x="1639094" y="3524250"/>
                  <a:ext cx="227806" cy="7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1752600" y="3638550"/>
                  <a:ext cx="14478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rot="5400000" flipH="1" flipV="1">
                  <a:off x="3086100" y="3524250"/>
                  <a:ext cx="2286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5"/>
              <p:cNvGrpSpPr/>
              <p:nvPr/>
            </p:nvGrpSpPr>
            <p:grpSpPr>
              <a:xfrm>
                <a:off x="2045455" y="3529691"/>
                <a:ext cx="1448594" cy="75406"/>
                <a:chOff x="1752600" y="3410744"/>
                <a:chExt cx="1448594" cy="229394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 rot="5400000">
                  <a:off x="1639094" y="3524250"/>
                  <a:ext cx="227806" cy="7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752600" y="3638550"/>
                  <a:ext cx="14478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rot="5400000" flipH="1" flipV="1">
                  <a:off x="3086100" y="3524250"/>
                  <a:ext cx="2286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9"/>
              <p:cNvGrpSpPr/>
              <p:nvPr/>
            </p:nvGrpSpPr>
            <p:grpSpPr>
              <a:xfrm>
                <a:off x="2339104" y="3648638"/>
                <a:ext cx="1448594" cy="75406"/>
                <a:chOff x="1752600" y="3410744"/>
                <a:chExt cx="1448594" cy="229394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 rot="5400000">
                  <a:off x="1639094" y="3524250"/>
                  <a:ext cx="227806" cy="7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752600" y="3638550"/>
                  <a:ext cx="14478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 flipV="1">
                  <a:off x="3086100" y="3524250"/>
                  <a:ext cx="2286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TextBox 24"/>
            <p:cNvSpPr txBox="1"/>
            <p:nvPr/>
          </p:nvSpPr>
          <p:spPr>
            <a:xfrm>
              <a:off x="228600" y="3968175"/>
              <a:ext cx="748538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Pass 2</a:t>
              </a:r>
            </a:p>
            <a:p>
              <a:r>
                <a:rPr lang="en-US" sz="1600" dirty="0" smtClean="0"/>
                <a:t>Gap=3</a:t>
              </a:r>
              <a:endParaRPr lang="en-US" sz="1600" dirty="0"/>
            </a:p>
          </p:txBody>
        </p:sp>
        <p:grpSp>
          <p:nvGrpSpPr>
            <p:cNvPr id="16" name="Group 64"/>
            <p:cNvGrpSpPr/>
            <p:nvPr/>
          </p:nvGrpSpPr>
          <p:grpSpPr>
            <a:xfrm>
              <a:off x="685800" y="3943350"/>
              <a:ext cx="3478952" cy="553051"/>
              <a:chOff x="685800" y="3943350"/>
              <a:chExt cx="3478952" cy="553051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685800" y="3943350"/>
                <a:ext cx="3478952" cy="230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:r>
                  <a:rPr lang="en-US" sz="1400" dirty="0" smtClean="0"/>
                  <a:t>25, 57, 33, 37, 12, 92, 86, 48</a:t>
                </a:r>
              </a:p>
            </p:txBody>
          </p:sp>
          <p:grpSp>
            <p:nvGrpSpPr>
              <p:cNvPr id="20" name="Group 47"/>
              <p:cNvGrpSpPr/>
              <p:nvPr/>
            </p:nvGrpSpPr>
            <p:grpSpPr>
              <a:xfrm>
                <a:off x="1752600" y="4171950"/>
                <a:ext cx="1828800" cy="76200"/>
                <a:chOff x="1752600" y="4171950"/>
                <a:chExt cx="1828800" cy="76200"/>
              </a:xfrm>
            </p:grpSpPr>
            <p:grpSp>
              <p:nvGrpSpPr>
                <p:cNvPr id="24" name="Group 14"/>
                <p:cNvGrpSpPr/>
                <p:nvPr/>
              </p:nvGrpSpPr>
              <p:grpSpPr>
                <a:xfrm>
                  <a:off x="1752600" y="4172744"/>
                  <a:ext cx="914400" cy="75406"/>
                  <a:chOff x="1752600" y="3410744"/>
                  <a:chExt cx="1448594" cy="229394"/>
                </a:xfrm>
              </p:grpSpPr>
              <p:cxnSp>
                <p:nvCxnSpPr>
                  <p:cNvPr id="37" name="Straight Connector 36"/>
                  <p:cNvCxnSpPr/>
                  <p:nvPr/>
                </p:nvCxnSpPr>
                <p:spPr>
                  <a:xfrm rot="5400000">
                    <a:off x="1639094" y="3524250"/>
                    <a:ext cx="227806" cy="79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/>
                  <p:cNvCxnSpPr/>
                  <p:nvPr/>
                </p:nvCxnSpPr>
                <p:spPr>
                  <a:xfrm>
                    <a:off x="1752600" y="3638550"/>
                    <a:ext cx="1447800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/>
                  <p:cNvCxnSpPr/>
                  <p:nvPr/>
                </p:nvCxnSpPr>
                <p:spPr>
                  <a:xfrm rot="5400000" flipH="1" flipV="1">
                    <a:off x="3086100" y="3524250"/>
                    <a:ext cx="228600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Group 14"/>
                <p:cNvGrpSpPr/>
                <p:nvPr/>
              </p:nvGrpSpPr>
              <p:grpSpPr>
                <a:xfrm>
                  <a:off x="2667000" y="4171950"/>
                  <a:ext cx="914400" cy="75406"/>
                  <a:chOff x="1752600" y="3410744"/>
                  <a:chExt cx="1448594" cy="229394"/>
                </a:xfrm>
              </p:grpSpPr>
              <p:cxnSp>
                <p:nvCxnSpPr>
                  <p:cNvPr id="41" name="Straight Connector 40"/>
                  <p:cNvCxnSpPr/>
                  <p:nvPr/>
                </p:nvCxnSpPr>
                <p:spPr>
                  <a:xfrm rot="5400000">
                    <a:off x="1639094" y="3524250"/>
                    <a:ext cx="227806" cy="79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1752600" y="3638550"/>
                    <a:ext cx="1447800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 rot="5400000" flipH="1" flipV="1">
                    <a:off x="3086100" y="3524250"/>
                    <a:ext cx="228600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" name="Group 14"/>
              <p:cNvGrpSpPr/>
              <p:nvPr/>
            </p:nvGrpSpPr>
            <p:grpSpPr>
              <a:xfrm>
                <a:off x="2362200" y="4420995"/>
                <a:ext cx="914400" cy="75406"/>
                <a:chOff x="1752600" y="3410744"/>
                <a:chExt cx="1448594" cy="229394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 rot="5400000">
                  <a:off x="1639094" y="3524250"/>
                  <a:ext cx="227806" cy="7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752600" y="3638550"/>
                  <a:ext cx="14478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3086100" y="3524250"/>
                  <a:ext cx="2286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48"/>
              <p:cNvGrpSpPr/>
              <p:nvPr/>
            </p:nvGrpSpPr>
            <p:grpSpPr>
              <a:xfrm>
                <a:off x="2003502" y="4290897"/>
                <a:ext cx="1828800" cy="76200"/>
                <a:chOff x="1752600" y="4171950"/>
                <a:chExt cx="1828800" cy="76200"/>
              </a:xfrm>
            </p:grpSpPr>
            <p:grpSp>
              <p:nvGrpSpPr>
                <p:cNvPr id="30" name="Group 14"/>
                <p:cNvGrpSpPr/>
                <p:nvPr/>
              </p:nvGrpSpPr>
              <p:grpSpPr>
                <a:xfrm>
                  <a:off x="1752161" y="4172744"/>
                  <a:ext cx="914037" cy="75406"/>
                  <a:chOff x="1752600" y="3410744"/>
                  <a:chExt cx="1448594" cy="229394"/>
                </a:xfrm>
              </p:grpSpPr>
              <p:cxnSp>
                <p:nvCxnSpPr>
                  <p:cNvPr id="55" name="Straight Connector 54"/>
                  <p:cNvCxnSpPr/>
                  <p:nvPr/>
                </p:nvCxnSpPr>
                <p:spPr>
                  <a:xfrm rot="5400000">
                    <a:off x="1639094" y="3524250"/>
                    <a:ext cx="227806" cy="79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1752600" y="3638550"/>
                    <a:ext cx="1447800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rot="5400000" flipH="1" flipV="1">
                    <a:off x="3086100" y="3524250"/>
                    <a:ext cx="228600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14"/>
                <p:cNvGrpSpPr/>
                <p:nvPr/>
              </p:nvGrpSpPr>
              <p:grpSpPr>
                <a:xfrm>
                  <a:off x="2666561" y="4171950"/>
                  <a:ext cx="914037" cy="75406"/>
                  <a:chOff x="1752600" y="3410744"/>
                  <a:chExt cx="1448594" cy="229394"/>
                </a:xfrm>
              </p:grpSpPr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1639094" y="3524250"/>
                    <a:ext cx="227806" cy="79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1752600" y="3638550"/>
                    <a:ext cx="1447800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 rot="5400000" flipH="1" flipV="1">
                    <a:off x="3086100" y="3524250"/>
                    <a:ext cx="228600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9" name="TextBox 58"/>
            <p:cNvSpPr txBox="1"/>
            <p:nvPr/>
          </p:nvSpPr>
          <p:spPr>
            <a:xfrm>
              <a:off x="4724400" y="3105150"/>
              <a:ext cx="748538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Pass 3</a:t>
              </a:r>
            </a:p>
            <a:p>
              <a:r>
                <a:rPr lang="en-US" sz="1600" dirty="0" smtClean="0"/>
                <a:t>Gap=1</a:t>
              </a:r>
              <a:endParaRPr lang="en-US" sz="16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257800" y="3178373"/>
              <a:ext cx="3478952" cy="230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US" sz="1400" dirty="0" smtClean="0"/>
                <a:t>25, 12, 33, 37, 48, 92, 86, 57</a:t>
              </a:r>
            </a:p>
          </p:txBody>
        </p:sp>
        <p:grpSp>
          <p:nvGrpSpPr>
            <p:cNvPr id="32" name="Group 14"/>
            <p:cNvGrpSpPr/>
            <p:nvPr/>
          </p:nvGrpSpPr>
          <p:grpSpPr>
            <a:xfrm>
              <a:off x="6324600" y="3409950"/>
              <a:ext cx="914400" cy="75406"/>
              <a:chOff x="1752600" y="3410744"/>
              <a:chExt cx="1448594" cy="229394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rot="5400000">
                <a:off x="1639094" y="3524250"/>
                <a:ext cx="227806" cy="7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752600" y="3638550"/>
                <a:ext cx="14478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 flipH="1" flipV="1">
                <a:off x="3086100" y="3524250"/>
                <a:ext cx="2286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14"/>
            <p:cNvGrpSpPr/>
            <p:nvPr/>
          </p:nvGrpSpPr>
          <p:grpSpPr>
            <a:xfrm>
              <a:off x="6705600" y="3409950"/>
              <a:ext cx="914400" cy="75406"/>
              <a:chOff x="1752600" y="3410744"/>
              <a:chExt cx="1448594" cy="229394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5400000">
                <a:off x="1639094" y="3524250"/>
                <a:ext cx="227806" cy="7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752600" y="3638550"/>
                <a:ext cx="14478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 flipH="1" flipV="1">
                <a:off x="3086100" y="3524250"/>
                <a:ext cx="2286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14"/>
            <p:cNvGrpSpPr/>
            <p:nvPr/>
          </p:nvGrpSpPr>
          <p:grpSpPr>
            <a:xfrm>
              <a:off x="6934200" y="3409950"/>
              <a:ext cx="914400" cy="75406"/>
              <a:chOff x="1752600" y="3410744"/>
              <a:chExt cx="1448594" cy="229394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5400000">
                <a:off x="1639094" y="3524250"/>
                <a:ext cx="227806" cy="7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752600" y="3638550"/>
                <a:ext cx="14478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 flipH="1" flipV="1">
                <a:off x="3086100" y="3524250"/>
                <a:ext cx="2286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14"/>
            <p:cNvGrpSpPr/>
            <p:nvPr/>
          </p:nvGrpSpPr>
          <p:grpSpPr>
            <a:xfrm>
              <a:off x="7239000" y="3409950"/>
              <a:ext cx="914400" cy="75406"/>
              <a:chOff x="1752600" y="3410744"/>
              <a:chExt cx="1448594" cy="229394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rot="5400000">
                <a:off x="1639094" y="3524250"/>
                <a:ext cx="227806" cy="7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752600" y="3638550"/>
                <a:ext cx="14478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 flipH="1" flipV="1">
                <a:off x="3086100" y="3524250"/>
                <a:ext cx="2286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14"/>
            <p:cNvGrpSpPr/>
            <p:nvPr/>
          </p:nvGrpSpPr>
          <p:grpSpPr>
            <a:xfrm>
              <a:off x="7620000" y="3409950"/>
              <a:ext cx="762000" cy="76200"/>
              <a:chOff x="1752600" y="3410744"/>
              <a:chExt cx="1448594" cy="229394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rot="5400000">
                <a:off x="1639094" y="3524250"/>
                <a:ext cx="227806" cy="7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752600" y="3638550"/>
                <a:ext cx="14478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 flipH="1" flipV="1">
                <a:off x="3086100" y="3524250"/>
                <a:ext cx="2286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4724400" y="3790950"/>
              <a:ext cx="74982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Sorted</a:t>
              </a:r>
            </a:p>
            <a:p>
              <a:r>
                <a:rPr lang="en-US" sz="1600" dirty="0" smtClean="0"/>
                <a:t>result</a:t>
              </a:r>
              <a:endParaRPr lang="en-US" sz="1600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257800" y="3940373"/>
              <a:ext cx="3478952" cy="230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US" sz="1400" dirty="0" smtClean="0"/>
                <a:t>12, 25, 33, 37, 48, 57, 86, 92</a:t>
              </a:r>
            </a:p>
          </p:txBody>
        </p:sp>
      </p:grp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Sort (Example)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3" name="Group 9"/>
          <p:cNvGrpSpPr/>
          <p:nvPr/>
        </p:nvGrpSpPr>
        <p:grpSpPr>
          <a:xfrm>
            <a:off x="1600200" y="1524000"/>
            <a:ext cx="5136460" cy="5010516"/>
            <a:chOff x="1905000" y="1328463"/>
            <a:chExt cx="5136460" cy="3757887"/>
          </a:xfrm>
        </p:grpSpPr>
        <p:pic>
          <p:nvPicPr>
            <p:cNvPr id="4" name="Picture 2" descr="http://www.programming-magic.com/file/20100427195512/shell_sort.png"/>
            <p:cNvPicPr>
              <a:picLocks noChangeAspect="1" noChangeArrowheads="1"/>
            </p:cNvPicPr>
            <p:nvPr/>
          </p:nvPicPr>
          <p:blipFill>
            <a:blip r:embed="rId2" cstate="print"/>
            <a:srcRect b="50068"/>
            <a:stretch>
              <a:fillRect/>
            </a:stretch>
          </p:blipFill>
          <p:spPr bwMode="auto">
            <a:xfrm>
              <a:off x="1905000" y="1328463"/>
              <a:ext cx="5136460" cy="3757887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3886201" y="1349573"/>
              <a:ext cx="1143000" cy="2308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Example 2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6600" y="2114550"/>
              <a:ext cx="2286000" cy="2539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First Pass; Gap=5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76600" y="3147596"/>
              <a:ext cx="2362200" cy="2539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After First Pass</a:t>
              </a:r>
              <a:endParaRPr 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43506" y="4129203"/>
              <a:ext cx="2286000" cy="2539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Second Pass; Gap=2</a:t>
              </a:r>
              <a:endParaRPr lang="en-US" sz="1600" dirty="0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Sort (Example- contd..)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1905000" y="1524000"/>
            <a:ext cx="5167608" cy="5054601"/>
            <a:chOff x="1828800" y="1352549"/>
            <a:chExt cx="5167608" cy="3790951"/>
          </a:xfrm>
        </p:grpSpPr>
        <p:pic>
          <p:nvPicPr>
            <p:cNvPr id="4" name="Picture 2" descr="http://www.programming-magic.com/file/20100427195512/shell_sort.png"/>
            <p:cNvPicPr>
              <a:picLocks noChangeAspect="1" noChangeArrowheads="1"/>
            </p:cNvPicPr>
            <p:nvPr/>
          </p:nvPicPr>
          <p:blipFill>
            <a:blip r:embed="rId2" cstate="print"/>
            <a:srcRect t="49933"/>
            <a:stretch>
              <a:fillRect/>
            </a:stretch>
          </p:blipFill>
          <p:spPr bwMode="auto">
            <a:xfrm>
              <a:off x="1828800" y="1352549"/>
              <a:ext cx="5167608" cy="3790951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3276600" y="1428750"/>
              <a:ext cx="2352906" cy="2539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After Second Pass</a:t>
              </a:r>
              <a:endParaRPr 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76600" y="2495550"/>
              <a:ext cx="2286000" cy="4385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Third Pass; Gap=1</a:t>
              </a:r>
            </a:p>
            <a:p>
              <a:pPr algn="ctr"/>
              <a:r>
                <a:rPr lang="en-US" sz="1600" dirty="0" smtClean="0"/>
                <a:t>This is our last pass</a:t>
              </a:r>
              <a:endParaRPr 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6600" y="3833396"/>
              <a:ext cx="2352906" cy="2539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Final Sorted Output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76600" y="4770399"/>
              <a:ext cx="2352906" cy="2539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Shell Sort Completed</a:t>
              </a:r>
              <a:endParaRPr lang="en-US" sz="1600" dirty="0"/>
            </a:p>
          </p:txBody>
        </p:sp>
      </p:grp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Shell Sort (Algorithm-</a:t>
            </a:r>
            <a:r>
              <a:rPr lang="en-US" sz="4000" dirty="0" err="1" smtClean="0"/>
              <a:t>Pseudocode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 err="1"/>
              <a:t>Shell_Sort</a:t>
            </a:r>
            <a:r>
              <a:rPr lang="en-US" b="1" dirty="0"/>
              <a:t>(</a:t>
            </a:r>
            <a:r>
              <a:rPr lang="en-US" b="1" dirty="0" err="1"/>
              <a:t>Arr</a:t>
            </a:r>
            <a:r>
              <a:rPr lang="en-US" b="1" dirty="0"/>
              <a:t>, n)</a:t>
            </a:r>
          </a:p>
          <a:p>
            <a:pPr marL="114300" indent="0">
              <a:buNone/>
            </a:pPr>
            <a:r>
              <a:rPr lang="en-US" dirty="0"/>
              <a:t>Step 1: SET FLAG = 1, GAP_SIZE = N</a:t>
            </a:r>
          </a:p>
          <a:p>
            <a:pPr marL="114300" indent="0">
              <a:buNone/>
            </a:pPr>
            <a:r>
              <a:rPr lang="en-US" dirty="0"/>
              <a:t>Step 2: Repeat Steps 3 to 6 while FLAG = 1 OR GAP_SIZE&gt;1 </a:t>
            </a:r>
          </a:p>
          <a:p>
            <a:pPr marL="114300" indent="0">
              <a:buNone/>
            </a:pPr>
            <a:r>
              <a:rPr lang="en-US" dirty="0"/>
              <a:t>Step 3: SET FLAG = 0</a:t>
            </a:r>
          </a:p>
          <a:p>
            <a:pPr marL="114300" indent="0">
              <a:buNone/>
            </a:pPr>
            <a:r>
              <a:rPr lang="en-US" dirty="0"/>
              <a:t>Step 4: SET GAP_SIZE = (GAP_SIZE + 1) / 2 </a:t>
            </a:r>
          </a:p>
          <a:p>
            <a:pPr marL="114300" indent="0">
              <a:buNone/>
            </a:pPr>
            <a:r>
              <a:rPr lang="en-US" dirty="0"/>
              <a:t>Step 5: Repeat Step 6 for I = </a:t>
            </a:r>
            <a:r>
              <a:rPr lang="en-US" dirty="0" err="1"/>
              <a:t>toI</a:t>
            </a:r>
            <a:r>
              <a:rPr lang="en-US" dirty="0"/>
              <a:t>&lt;(N-GAP_SIZE) </a:t>
            </a:r>
          </a:p>
          <a:p>
            <a:pPr marL="114300" indent="0">
              <a:buNone/>
            </a:pPr>
            <a:r>
              <a:rPr lang="en-US" dirty="0"/>
              <a:t>Step 6: IF </a:t>
            </a:r>
            <a:r>
              <a:rPr lang="en-US" dirty="0" err="1"/>
              <a:t>Arr</a:t>
            </a:r>
            <a:r>
              <a:rPr lang="en-US" dirty="0"/>
              <a:t>[I + GAP_SIZE] &gt; </a:t>
            </a:r>
            <a:r>
              <a:rPr lang="en-US" dirty="0" err="1"/>
              <a:t>Arr</a:t>
            </a:r>
            <a:r>
              <a:rPr lang="en-US" dirty="0"/>
              <a:t>[I] </a:t>
            </a:r>
          </a:p>
          <a:p>
            <a:pPr marL="411480" lvl="1" indent="0">
              <a:buNone/>
            </a:pPr>
            <a:r>
              <a:rPr lang="en-US" dirty="0"/>
              <a:t>SWAP </a:t>
            </a:r>
            <a:r>
              <a:rPr lang="en-US" dirty="0" err="1"/>
              <a:t>Arr</a:t>
            </a:r>
            <a:r>
              <a:rPr lang="en-US" dirty="0"/>
              <a:t>[I + GAP_SIZE], </a:t>
            </a:r>
            <a:r>
              <a:rPr lang="en-US" dirty="0" err="1"/>
              <a:t>Arr</a:t>
            </a:r>
            <a:r>
              <a:rPr lang="en-US" dirty="0"/>
              <a:t>[I] </a:t>
            </a:r>
          </a:p>
          <a:p>
            <a:pPr marL="411480" lvl="1" indent="0">
              <a:buNone/>
            </a:pPr>
            <a:r>
              <a:rPr lang="en-US" dirty="0"/>
              <a:t>SET FLAG = 0</a:t>
            </a:r>
          </a:p>
          <a:p>
            <a:pPr marL="114300" indent="0">
              <a:buNone/>
            </a:pPr>
            <a:r>
              <a:rPr lang="en-US" dirty="0"/>
              <a:t>Step 7: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a divide and conquer algorithm</a:t>
            </a:r>
          </a:p>
          <a:p>
            <a:r>
              <a:rPr lang="en-US" dirty="0" smtClean="0"/>
              <a:t>At first we divide the given list of item</a:t>
            </a:r>
          </a:p>
          <a:p>
            <a:pPr lvl="1"/>
            <a:r>
              <a:rPr lang="en-US" dirty="0" smtClean="0"/>
              <a:t>list is divided into two parts from middle</a:t>
            </a:r>
          </a:p>
          <a:p>
            <a:pPr lvl="1"/>
            <a:r>
              <a:rPr lang="en-US" dirty="0" smtClean="0"/>
              <a:t>The process is repeated until each sub-list contain exactly 1 item</a:t>
            </a:r>
          </a:p>
          <a:p>
            <a:r>
              <a:rPr lang="en-US" dirty="0" smtClean="0"/>
              <a:t>Now is the turn for sort and combine (conquer)</a:t>
            </a:r>
          </a:p>
          <a:p>
            <a:pPr lvl="1"/>
            <a:r>
              <a:rPr lang="en-US" dirty="0" smtClean="0"/>
              <a:t>A list with a single element is considered sorted automatically</a:t>
            </a:r>
          </a:p>
          <a:p>
            <a:pPr lvl="1"/>
            <a:r>
              <a:rPr lang="en-US" dirty="0" smtClean="0"/>
              <a:t>Pair of list is sorted and merged into one (i.e. approx. n/2 </a:t>
            </a:r>
            <a:r>
              <a:rPr lang="en-US" dirty="0" err="1" smtClean="0"/>
              <a:t>sublists</a:t>
            </a:r>
            <a:r>
              <a:rPr lang="en-US" dirty="0" smtClean="0"/>
              <a:t> of size 2)</a:t>
            </a:r>
          </a:p>
          <a:p>
            <a:pPr lvl="1"/>
            <a:r>
              <a:rPr lang="en-US" dirty="0" smtClean="0"/>
              <a:t>The sort and merge is keep on repeated until a single list of size n is found</a:t>
            </a:r>
          </a:p>
          <a:p>
            <a:r>
              <a:rPr lang="en-US" dirty="0" smtClean="0"/>
              <a:t>The overall dividing and conquering is done recursively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upload.wikimedia.org/wikipedia/commons/thumb/e/e6/Merge_sort_algorithm_diagram.svg/300px-Merge_sort_algorithm_diagram.svg.png"/>
          <p:cNvPicPr>
            <a:picLocks noChangeAspect="1" noChangeArrowheads="1"/>
          </p:cNvPicPr>
          <p:nvPr/>
        </p:nvPicPr>
        <p:blipFill>
          <a:blip r:embed="rId2" cstate="print"/>
          <a:srcRect t="46114"/>
          <a:stretch>
            <a:fillRect/>
          </a:stretch>
        </p:blipFill>
        <p:spPr bwMode="auto">
          <a:xfrm>
            <a:off x="4268741" y="1752600"/>
            <a:ext cx="4189459" cy="3048000"/>
          </a:xfrm>
          <a:prstGeom prst="rect">
            <a:avLst/>
          </a:prstGeom>
          <a:noFill/>
        </p:spPr>
      </p:pic>
      <p:pic>
        <p:nvPicPr>
          <p:cNvPr id="1026" name="Picture 2" descr="http://upload.wikimedia.org/wikipedia/commons/thumb/e/e6/Merge_sort_algorithm_diagram.svg/300px-Merge_sort_algorithm_diagram.svg.png"/>
          <p:cNvPicPr>
            <a:picLocks noChangeAspect="1" noChangeArrowheads="1"/>
          </p:cNvPicPr>
          <p:nvPr/>
        </p:nvPicPr>
        <p:blipFill>
          <a:blip r:embed="rId2" cstate="print"/>
          <a:srcRect b="45934"/>
          <a:stretch>
            <a:fillRect/>
          </a:stretch>
        </p:blipFill>
        <p:spPr bwMode="auto">
          <a:xfrm>
            <a:off x="0" y="1803400"/>
            <a:ext cx="4155209" cy="2997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1" y="546100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5601" y="546100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Conquer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2530" name="Picture 2" descr="http://www.personal.kent.edu/~rmuhamma/Algorithms/MyAlgorithms/Sorting/Gifs/mergeSor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371600"/>
            <a:ext cx="5854388" cy="5334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2400" y="3429001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Bottom-Up approach of merge after</a:t>
            </a:r>
          </a:p>
          <a:p>
            <a:pPr algn="ctr"/>
            <a:r>
              <a:rPr lang="en-US" dirty="0" smtClean="0"/>
              <a:t>completion of division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1506" name="Picture 2" descr="Merge-sort-example-300px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76400"/>
            <a:ext cx="5467350" cy="4373880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To sort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p</a:t>
            </a:r>
            <a:r>
              <a:rPr lang="en-US" dirty="0" smtClean="0"/>
              <a:t> .. </a:t>
            </a:r>
            <a:r>
              <a:rPr lang="en-US" i="1" dirty="0" smtClean="0"/>
              <a:t>r</a:t>
            </a:r>
            <a:r>
              <a:rPr lang="en-US" dirty="0" smtClean="0"/>
              <a:t>]:</a:t>
            </a:r>
          </a:p>
          <a:p>
            <a:pPr marL="114300" indent="0">
              <a:buNone/>
            </a:pPr>
            <a:r>
              <a:rPr lang="en-US" dirty="0" smtClean="0"/>
              <a:t>1. </a:t>
            </a:r>
            <a:r>
              <a:rPr lang="en-US" b="1" dirty="0" smtClean="0"/>
              <a:t>Divide Step</a:t>
            </a:r>
            <a:endParaRPr lang="en-US" dirty="0" smtClean="0"/>
          </a:p>
          <a:p>
            <a:pPr lvl="1"/>
            <a:r>
              <a:rPr lang="en-US" dirty="0" smtClean="0"/>
              <a:t>If a given array </a:t>
            </a:r>
            <a:r>
              <a:rPr lang="en-US" i="1" dirty="0" smtClean="0"/>
              <a:t>A</a:t>
            </a:r>
            <a:r>
              <a:rPr lang="en-US" dirty="0" smtClean="0"/>
              <a:t> has zero or one element, simply return; it is already sorted. </a:t>
            </a:r>
          </a:p>
          <a:p>
            <a:pPr lvl="1"/>
            <a:r>
              <a:rPr lang="en-US" dirty="0" smtClean="0"/>
              <a:t>Otherwise, split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p</a:t>
            </a:r>
            <a:r>
              <a:rPr lang="en-US" dirty="0" smtClean="0"/>
              <a:t> .. </a:t>
            </a:r>
            <a:r>
              <a:rPr lang="en-US" i="1" dirty="0" smtClean="0"/>
              <a:t>r</a:t>
            </a:r>
            <a:r>
              <a:rPr lang="en-US" dirty="0" smtClean="0"/>
              <a:t>] into two sub-arrays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p</a:t>
            </a:r>
            <a:r>
              <a:rPr lang="en-US" dirty="0" smtClean="0"/>
              <a:t> .. </a:t>
            </a:r>
            <a:r>
              <a:rPr lang="en-US" i="1" dirty="0" smtClean="0"/>
              <a:t>q</a:t>
            </a:r>
            <a:r>
              <a:rPr lang="en-US" dirty="0" smtClean="0"/>
              <a:t>] and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q</a:t>
            </a:r>
            <a:r>
              <a:rPr lang="en-US" dirty="0" smtClean="0"/>
              <a:t> + 1 .. </a:t>
            </a:r>
            <a:r>
              <a:rPr lang="en-US" i="1" dirty="0" smtClean="0"/>
              <a:t>r</a:t>
            </a:r>
            <a:r>
              <a:rPr lang="en-US" dirty="0" smtClean="0"/>
              <a:t>], each containing about half of the elements of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p</a:t>
            </a:r>
            <a:r>
              <a:rPr lang="en-US" dirty="0" smtClean="0"/>
              <a:t> .. </a:t>
            </a:r>
            <a:r>
              <a:rPr lang="en-US" i="1" dirty="0" smtClean="0"/>
              <a:t>r</a:t>
            </a:r>
            <a:r>
              <a:rPr lang="en-US" dirty="0" smtClean="0"/>
              <a:t>]. That is, </a:t>
            </a:r>
            <a:r>
              <a:rPr lang="en-US" i="1" dirty="0" smtClean="0"/>
              <a:t>q</a:t>
            </a:r>
            <a:r>
              <a:rPr lang="en-US" dirty="0" smtClean="0"/>
              <a:t> is the halfway point of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p</a:t>
            </a:r>
            <a:r>
              <a:rPr lang="en-US" dirty="0" smtClean="0"/>
              <a:t> .. </a:t>
            </a:r>
            <a:r>
              <a:rPr lang="en-US" i="1" dirty="0" smtClean="0"/>
              <a:t>r</a:t>
            </a:r>
            <a:r>
              <a:rPr lang="en-US" dirty="0" smtClean="0"/>
              <a:t>].</a:t>
            </a:r>
          </a:p>
          <a:p>
            <a:pPr marL="114300" indent="0">
              <a:buNone/>
            </a:pPr>
            <a:r>
              <a:rPr lang="en-US" dirty="0" smtClean="0"/>
              <a:t>2. </a:t>
            </a:r>
            <a:r>
              <a:rPr lang="en-US" b="1" dirty="0" smtClean="0"/>
              <a:t>Conquer Step</a:t>
            </a:r>
            <a:endParaRPr lang="en-US" dirty="0" smtClean="0"/>
          </a:p>
          <a:p>
            <a:pPr lvl="1"/>
            <a:r>
              <a:rPr lang="en-US" dirty="0" smtClean="0"/>
              <a:t>Conquer by recursively sorting two subarrays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p</a:t>
            </a:r>
            <a:r>
              <a:rPr lang="en-US" dirty="0" smtClean="0"/>
              <a:t> .. </a:t>
            </a:r>
            <a:r>
              <a:rPr lang="en-US" i="1" dirty="0" smtClean="0"/>
              <a:t>q</a:t>
            </a:r>
            <a:r>
              <a:rPr lang="en-US" dirty="0" smtClean="0"/>
              <a:t>] and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q</a:t>
            </a:r>
            <a:r>
              <a:rPr lang="en-US" dirty="0" smtClean="0"/>
              <a:t> + 1.. </a:t>
            </a:r>
            <a:r>
              <a:rPr lang="en-US" i="1" dirty="0" smtClean="0"/>
              <a:t>r</a:t>
            </a:r>
            <a:r>
              <a:rPr lang="en-US" dirty="0" smtClean="0"/>
              <a:t>].</a:t>
            </a:r>
          </a:p>
          <a:p>
            <a:pPr marL="114300" indent="0">
              <a:buNone/>
            </a:pPr>
            <a:r>
              <a:rPr lang="en-US" dirty="0" smtClean="0"/>
              <a:t>3. </a:t>
            </a:r>
            <a:r>
              <a:rPr lang="en-US" b="1" dirty="0" smtClean="0"/>
              <a:t>Combine Step</a:t>
            </a:r>
            <a:endParaRPr lang="en-US" dirty="0" smtClean="0"/>
          </a:p>
          <a:p>
            <a:pPr lvl="1"/>
            <a:r>
              <a:rPr lang="en-US" dirty="0" smtClean="0"/>
              <a:t>Combine the elements back in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p</a:t>
            </a:r>
            <a:r>
              <a:rPr lang="en-US" dirty="0" smtClean="0"/>
              <a:t> .. </a:t>
            </a:r>
            <a:r>
              <a:rPr lang="en-US" i="1" dirty="0" smtClean="0"/>
              <a:t>r</a:t>
            </a:r>
            <a:r>
              <a:rPr lang="en-US" dirty="0" smtClean="0"/>
              <a:t>] by merging the two sorted subarrays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p</a:t>
            </a:r>
            <a:r>
              <a:rPr lang="en-US" dirty="0" smtClean="0"/>
              <a:t> .. </a:t>
            </a:r>
            <a:r>
              <a:rPr lang="en-US" i="1" dirty="0" smtClean="0"/>
              <a:t>q</a:t>
            </a:r>
            <a:r>
              <a:rPr lang="en-US" dirty="0" smtClean="0"/>
              <a:t>] and 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q</a:t>
            </a:r>
            <a:r>
              <a:rPr lang="en-US" dirty="0" smtClean="0"/>
              <a:t> + 1 .. </a:t>
            </a:r>
            <a:r>
              <a:rPr lang="en-US" i="1" dirty="0" smtClean="0"/>
              <a:t>r</a:t>
            </a:r>
            <a:r>
              <a:rPr lang="en-US" dirty="0" smtClean="0"/>
              <a:t>] into a sorted sequence. </a:t>
            </a:r>
          </a:p>
          <a:p>
            <a:pPr lvl="1"/>
            <a:r>
              <a:rPr lang="en-US" dirty="0" smtClean="0"/>
              <a:t>To accomplish this step, we will define a procedure MERGE (</a:t>
            </a:r>
            <a:r>
              <a:rPr lang="en-US" i="1" dirty="0" smtClean="0"/>
              <a:t>A</a:t>
            </a:r>
            <a:r>
              <a:rPr lang="en-US" dirty="0" smtClean="0"/>
              <a:t>, </a:t>
            </a:r>
            <a:r>
              <a:rPr lang="en-US" i="1" dirty="0" smtClean="0"/>
              <a:t>p</a:t>
            </a:r>
            <a:r>
              <a:rPr lang="en-US" dirty="0" smtClean="0"/>
              <a:t>, </a:t>
            </a:r>
            <a:r>
              <a:rPr lang="en-US" i="1" dirty="0" smtClean="0"/>
              <a:t>q</a:t>
            </a:r>
            <a:r>
              <a:rPr lang="en-US" dirty="0" smtClean="0"/>
              <a:t>, </a:t>
            </a:r>
            <a:r>
              <a:rPr lang="en-US" i="1" dirty="0" smtClean="0"/>
              <a:t>r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2400" b="1" dirty="0" smtClean="0"/>
              <a:t>2. In-place and non-in-place sorting</a:t>
            </a:r>
          </a:p>
          <a:p>
            <a:r>
              <a:rPr lang="en-MY" sz="2400" dirty="0" smtClean="0"/>
              <a:t>In-place sorting</a:t>
            </a:r>
          </a:p>
          <a:p>
            <a:pPr lvl="1"/>
            <a:r>
              <a:rPr lang="en-MY" dirty="0" smtClean="0"/>
              <a:t>Sorting can be done within array itself</a:t>
            </a:r>
          </a:p>
          <a:p>
            <a:pPr lvl="1"/>
            <a:r>
              <a:rPr lang="en-MY" dirty="0" smtClean="0"/>
              <a:t>E.g. Bubble sort</a:t>
            </a:r>
          </a:p>
          <a:p>
            <a:pPr lvl="1"/>
            <a:endParaRPr lang="en-MY" dirty="0" smtClean="0"/>
          </a:p>
          <a:p>
            <a:r>
              <a:rPr lang="en-MY" sz="2400" dirty="0"/>
              <a:t>N</a:t>
            </a:r>
            <a:r>
              <a:rPr lang="en-MY" sz="2400" dirty="0" smtClean="0"/>
              <a:t>on-in-place sorting </a:t>
            </a:r>
          </a:p>
          <a:p>
            <a:pPr lvl="1"/>
            <a:r>
              <a:rPr lang="en-MY" dirty="0" smtClean="0"/>
              <a:t>It requires more space/array (more than or equal to number of elements)</a:t>
            </a:r>
          </a:p>
          <a:p>
            <a:pPr lvl="1"/>
            <a:r>
              <a:rPr lang="en-MY" dirty="0" smtClean="0"/>
              <a:t>E.g. Merge sort</a:t>
            </a:r>
          </a:p>
          <a:p>
            <a:endParaRPr lang="en-MY" sz="2400" dirty="0"/>
          </a:p>
          <a:p>
            <a:endParaRPr lang="en-MY" sz="2400" dirty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 (Algorithm)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Declare and initialize necessary variables</a:t>
            </a:r>
          </a:p>
          <a:p>
            <a:pPr>
              <a:buNone/>
            </a:pPr>
            <a:r>
              <a:rPr lang="en-US" dirty="0" smtClean="0"/>
              <a:t>	n-total number of elements in an array</a:t>
            </a:r>
          </a:p>
          <a:p>
            <a:pPr>
              <a:buNone/>
            </a:pPr>
            <a:r>
              <a:rPr lang="en-US" dirty="0" smtClean="0"/>
              <a:t>	a[n]-array containing data</a:t>
            </a:r>
          </a:p>
          <a:p>
            <a:pPr>
              <a:buNone/>
            </a:pPr>
            <a:r>
              <a:rPr lang="en-US" dirty="0" smtClean="0"/>
              <a:t>	p=0, r=n-1; first and last index of the array	</a:t>
            </a:r>
          </a:p>
          <a:p>
            <a:pPr>
              <a:buNone/>
            </a:pPr>
            <a:r>
              <a:rPr lang="en-US" dirty="0" smtClean="0"/>
              <a:t>MERGE-SORT (</a:t>
            </a:r>
            <a:r>
              <a:rPr lang="en-US" i="1" dirty="0" smtClean="0"/>
              <a:t>A</a:t>
            </a:r>
            <a:r>
              <a:rPr lang="en-US" dirty="0" smtClean="0"/>
              <a:t>, </a:t>
            </a:r>
            <a:r>
              <a:rPr lang="en-US" i="1" dirty="0" smtClean="0"/>
              <a:t>p</a:t>
            </a:r>
            <a:r>
              <a:rPr lang="en-US" dirty="0" smtClean="0"/>
              <a:t>, </a:t>
            </a:r>
            <a:r>
              <a:rPr lang="en-US" i="1" dirty="0" smtClean="0"/>
              <a:t>r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1.    IF </a:t>
            </a:r>
            <a:r>
              <a:rPr lang="en-US" i="1" dirty="0" smtClean="0"/>
              <a:t>p</a:t>
            </a:r>
            <a:r>
              <a:rPr lang="en-US" dirty="0" smtClean="0"/>
              <a:t> &lt; </a:t>
            </a:r>
            <a:r>
              <a:rPr lang="en-US" i="1" dirty="0" smtClean="0"/>
              <a:t>r</a:t>
            </a:r>
            <a:r>
              <a:rPr lang="en-US" dirty="0" smtClean="0"/>
              <a:t>                                             // Check for base case</a:t>
            </a:r>
          </a:p>
          <a:p>
            <a:pPr>
              <a:buNone/>
            </a:pPr>
            <a:r>
              <a:rPr lang="en-US" dirty="0" smtClean="0"/>
              <a:t>2.    THEN </a:t>
            </a:r>
            <a:r>
              <a:rPr lang="en-US" i="1" dirty="0" smtClean="0"/>
              <a:t>q</a:t>
            </a:r>
            <a:r>
              <a:rPr lang="en-US" dirty="0" smtClean="0"/>
              <a:t> = (</a:t>
            </a:r>
            <a:r>
              <a:rPr lang="en-US" i="1" dirty="0" smtClean="0"/>
              <a:t>p</a:t>
            </a:r>
            <a:r>
              <a:rPr lang="en-US" dirty="0" smtClean="0"/>
              <a:t> + </a:t>
            </a:r>
            <a:r>
              <a:rPr lang="en-US" i="1" dirty="0" smtClean="0"/>
              <a:t>r</a:t>
            </a:r>
            <a:r>
              <a:rPr lang="en-US" dirty="0" smtClean="0"/>
              <a:t>)/2		               // Divide step</a:t>
            </a:r>
          </a:p>
          <a:p>
            <a:pPr>
              <a:buNone/>
            </a:pPr>
            <a:r>
              <a:rPr lang="en-US" dirty="0" smtClean="0"/>
              <a:t>3.    MERGE-SORT (A, </a:t>
            </a:r>
            <a:r>
              <a:rPr lang="en-US" i="1" dirty="0" smtClean="0"/>
              <a:t>p</a:t>
            </a:r>
            <a:r>
              <a:rPr lang="en-US" dirty="0" smtClean="0"/>
              <a:t>, </a:t>
            </a:r>
            <a:r>
              <a:rPr lang="en-US" i="1" dirty="0" smtClean="0"/>
              <a:t>q</a:t>
            </a:r>
            <a:r>
              <a:rPr lang="en-US" dirty="0" smtClean="0"/>
              <a:t>)                        // Conquer step.</a:t>
            </a:r>
          </a:p>
          <a:p>
            <a:pPr>
              <a:buNone/>
            </a:pPr>
            <a:r>
              <a:rPr lang="en-US" dirty="0" smtClean="0"/>
              <a:t>4.    MERGE-SORT (A, </a:t>
            </a:r>
            <a:r>
              <a:rPr lang="en-US" i="1" dirty="0" smtClean="0"/>
              <a:t>q</a:t>
            </a:r>
            <a:r>
              <a:rPr lang="en-US" dirty="0" smtClean="0"/>
              <a:t> + 1, </a:t>
            </a:r>
            <a:r>
              <a:rPr lang="en-US" i="1" dirty="0" smtClean="0"/>
              <a:t>r</a:t>
            </a:r>
            <a:r>
              <a:rPr lang="en-US" dirty="0" smtClean="0"/>
              <a:t>)                  // Conquer step.</a:t>
            </a:r>
          </a:p>
          <a:p>
            <a:pPr>
              <a:buNone/>
            </a:pPr>
            <a:r>
              <a:rPr lang="en-US" dirty="0" smtClean="0"/>
              <a:t>5.    MERGER (A, </a:t>
            </a:r>
            <a:r>
              <a:rPr lang="en-US" i="1" dirty="0" smtClean="0"/>
              <a:t>p</a:t>
            </a:r>
            <a:r>
              <a:rPr lang="en-US" dirty="0" smtClean="0"/>
              <a:t>, </a:t>
            </a:r>
            <a:r>
              <a:rPr lang="en-US" i="1" dirty="0" smtClean="0"/>
              <a:t>q</a:t>
            </a:r>
            <a:r>
              <a:rPr lang="en-US" dirty="0" smtClean="0"/>
              <a:t>, </a:t>
            </a:r>
            <a:r>
              <a:rPr lang="en-US" i="1" dirty="0" smtClean="0"/>
              <a:t>r</a:t>
            </a:r>
            <a:r>
              <a:rPr lang="en-US" dirty="0" smtClean="0"/>
              <a:t>)                       	    // combine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Merge Sort (Algorithm-pseudocode)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MERGE_SORT(ARR, BEG, END)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Step </a:t>
            </a:r>
            <a:r>
              <a:rPr lang="en-US" dirty="0"/>
              <a:t>1: IF BEG &lt; </a:t>
            </a:r>
            <a:r>
              <a:rPr lang="en-US" dirty="0" smtClean="0"/>
              <a:t>END</a:t>
            </a:r>
          </a:p>
          <a:p>
            <a:pPr marL="411480" lvl="1" indent="0">
              <a:buNone/>
            </a:pPr>
            <a:r>
              <a:rPr lang="en-US" dirty="0" smtClean="0"/>
              <a:t> </a:t>
            </a:r>
            <a:r>
              <a:rPr lang="en-US" dirty="0"/>
              <a:t>SET MID = (BEG + END)/2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CALL </a:t>
            </a:r>
            <a:r>
              <a:rPr lang="en-US" dirty="0"/>
              <a:t>MERGE_SORT (ARR, BEG, MID)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CALL </a:t>
            </a:r>
            <a:r>
              <a:rPr lang="en-US" dirty="0"/>
              <a:t>MERGE_SORT (ARR, MID + 1, END)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MERGE </a:t>
            </a:r>
            <a:r>
              <a:rPr lang="en-US" dirty="0"/>
              <a:t>(ARR, BEG, MID, END</a:t>
            </a:r>
            <a:r>
              <a:rPr lang="en-US" dirty="0" smtClean="0"/>
              <a:t>)</a:t>
            </a:r>
          </a:p>
          <a:p>
            <a:pPr marL="411480" lvl="1" indent="0">
              <a:buNone/>
            </a:pPr>
            <a:r>
              <a:rPr lang="en-US" dirty="0" smtClean="0"/>
              <a:t> </a:t>
            </a:r>
            <a:r>
              <a:rPr lang="en-US" dirty="0"/>
              <a:t>[END OF IF] 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Step </a:t>
            </a:r>
            <a:r>
              <a:rPr lang="en-US" dirty="0"/>
              <a:t>2: END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7620000" cy="65532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800" b="1" dirty="0"/>
              <a:t>MERGE (ARR, BEG, MID, END)</a:t>
            </a:r>
          </a:p>
          <a:p>
            <a:pPr marL="114300" indent="0">
              <a:buNone/>
            </a:pPr>
            <a:r>
              <a:rPr lang="en-US" sz="1600" dirty="0"/>
              <a:t>Step 1: [INITIALIZE] SET I = BEG, J = MID + 1, INDEX </a:t>
            </a:r>
            <a:r>
              <a:rPr lang="en-US" sz="1600" dirty="0" smtClean="0"/>
              <a:t>=0</a:t>
            </a:r>
          </a:p>
          <a:p>
            <a:pPr marL="114300" indent="0">
              <a:buNone/>
            </a:pPr>
            <a:r>
              <a:rPr lang="en-US" sz="1600" dirty="0" smtClean="0"/>
              <a:t> </a:t>
            </a:r>
            <a:r>
              <a:rPr lang="en-US" sz="1600" dirty="0"/>
              <a:t>Step 2: Repeat while (I &lt;= MID) AND (J&lt;=END) </a:t>
            </a:r>
            <a:endParaRPr lang="en-US" sz="1600" dirty="0" smtClean="0"/>
          </a:p>
          <a:p>
            <a:pPr marL="411480" lvl="1" indent="0">
              <a:buNone/>
            </a:pPr>
            <a:r>
              <a:rPr lang="en-US" sz="1400" dirty="0" smtClean="0"/>
              <a:t>IF </a:t>
            </a:r>
            <a:r>
              <a:rPr lang="en-US" sz="1400" dirty="0"/>
              <a:t>ARR[I] &lt; ARR[J] </a:t>
            </a:r>
            <a:endParaRPr lang="en-US" sz="1400" dirty="0" smtClean="0"/>
          </a:p>
          <a:p>
            <a:pPr marL="777240" lvl="2" indent="0">
              <a:buNone/>
            </a:pPr>
            <a:r>
              <a:rPr lang="en-US" sz="1200" dirty="0" smtClean="0"/>
              <a:t>SET </a:t>
            </a:r>
            <a:r>
              <a:rPr lang="en-US" sz="1200" dirty="0"/>
              <a:t>TEMP[INDEX] = ARR[I] </a:t>
            </a:r>
            <a:r>
              <a:rPr lang="en-US" sz="1200" dirty="0" smtClean="0"/>
              <a:t>,  SETI=I+1 </a:t>
            </a:r>
          </a:p>
          <a:p>
            <a:pPr marL="411480" lvl="1" indent="0">
              <a:buNone/>
            </a:pPr>
            <a:r>
              <a:rPr lang="en-US" sz="1400" dirty="0" smtClean="0"/>
              <a:t>ELSE</a:t>
            </a:r>
          </a:p>
          <a:p>
            <a:pPr marL="777240" lvl="2" indent="0">
              <a:buNone/>
            </a:pPr>
            <a:r>
              <a:rPr lang="en-US" sz="1200" dirty="0" smtClean="0"/>
              <a:t> </a:t>
            </a:r>
            <a:r>
              <a:rPr lang="en-US" sz="1200" dirty="0"/>
              <a:t>SET TEMP[INDEX] = ARR[J] </a:t>
            </a:r>
            <a:r>
              <a:rPr lang="en-US" sz="1200" dirty="0" smtClean="0"/>
              <a:t>, SETJ=J+1 </a:t>
            </a:r>
          </a:p>
          <a:p>
            <a:pPr marL="411480" lvl="1" indent="0">
              <a:buNone/>
            </a:pPr>
            <a:r>
              <a:rPr lang="en-US" sz="1400" dirty="0" smtClean="0"/>
              <a:t>[</a:t>
            </a:r>
            <a:r>
              <a:rPr lang="en-US" sz="1400" dirty="0"/>
              <a:t>END OF IF] </a:t>
            </a:r>
            <a:endParaRPr lang="en-US" sz="1400" dirty="0" smtClean="0"/>
          </a:p>
          <a:p>
            <a:pPr marL="777240" lvl="2" indent="0">
              <a:buNone/>
            </a:pPr>
            <a:r>
              <a:rPr lang="en-US" sz="1200" dirty="0" smtClean="0"/>
              <a:t>SET </a:t>
            </a:r>
            <a:r>
              <a:rPr lang="en-US" sz="1200" dirty="0"/>
              <a:t>INDEX = INDEX + 1 </a:t>
            </a:r>
            <a:endParaRPr lang="en-US" sz="1200" dirty="0" smtClean="0"/>
          </a:p>
          <a:p>
            <a:pPr marL="114300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END OF LOOP</a:t>
            </a:r>
            <a:r>
              <a:rPr lang="en-US" sz="1600" dirty="0" smtClean="0"/>
              <a:t>]</a:t>
            </a:r>
          </a:p>
          <a:p>
            <a:pPr marL="114300" indent="0">
              <a:buNone/>
            </a:pPr>
            <a:r>
              <a:rPr lang="en-US" sz="1600" dirty="0" smtClean="0"/>
              <a:t> </a:t>
            </a:r>
            <a:r>
              <a:rPr lang="en-US" sz="1600" dirty="0"/>
              <a:t>Step 3: [Copy the remaining elements of right sub-array, if any] </a:t>
            </a:r>
            <a:endParaRPr lang="en-US" sz="1600" dirty="0" smtClean="0"/>
          </a:p>
          <a:p>
            <a:pPr marL="411480" lvl="1" indent="0">
              <a:buNone/>
            </a:pPr>
            <a:r>
              <a:rPr lang="en-US" sz="1400" dirty="0" smtClean="0"/>
              <a:t>IFI&gt;MID </a:t>
            </a:r>
          </a:p>
          <a:p>
            <a:pPr marL="777240" lvl="2" indent="0">
              <a:buNone/>
            </a:pPr>
            <a:r>
              <a:rPr lang="en-US" sz="1200" dirty="0" smtClean="0"/>
              <a:t>Repeat </a:t>
            </a:r>
            <a:r>
              <a:rPr lang="en-US" sz="1200" dirty="0"/>
              <a:t>while J &lt;= END </a:t>
            </a:r>
            <a:endParaRPr lang="en-US" sz="1200" dirty="0" smtClean="0"/>
          </a:p>
          <a:p>
            <a:pPr marL="1051560" lvl="3" indent="0">
              <a:buNone/>
            </a:pPr>
            <a:r>
              <a:rPr lang="en-US" sz="1050" dirty="0" smtClean="0"/>
              <a:t>SET </a:t>
            </a:r>
            <a:r>
              <a:rPr lang="en-US" sz="1050" dirty="0"/>
              <a:t>TEMP[INDEX] = ARR[J] </a:t>
            </a:r>
            <a:r>
              <a:rPr lang="en-US" sz="1050" dirty="0" smtClean="0"/>
              <a:t>, SET </a:t>
            </a:r>
            <a:r>
              <a:rPr lang="en-US" sz="1050" dirty="0"/>
              <a:t>INDEX = INDEX + 1, SET J = J + 1 </a:t>
            </a:r>
            <a:endParaRPr lang="en-US" sz="1050" dirty="0" smtClean="0"/>
          </a:p>
          <a:p>
            <a:pPr marL="77724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END OF LOOP] </a:t>
            </a:r>
          </a:p>
          <a:p>
            <a:pPr marL="411480" lvl="1" indent="0">
              <a:buNone/>
            </a:pPr>
            <a:r>
              <a:rPr lang="en-US" sz="1400" dirty="0" smtClean="0"/>
              <a:t>[</a:t>
            </a:r>
            <a:r>
              <a:rPr lang="en-US" sz="1400" dirty="0"/>
              <a:t>Copy the remaining elements of left sub-array, if any] </a:t>
            </a:r>
            <a:endParaRPr lang="en-US" sz="1400" dirty="0" smtClean="0"/>
          </a:p>
          <a:p>
            <a:pPr marL="777240" lvl="2" indent="0">
              <a:buNone/>
            </a:pPr>
            <a:r>
              <a:rPr lang="en-US" sz="1200" dirty="0" smtClean="0"/>
              <a:t>ELSE </a:t>
            </a:r>
          </a:p>
          <a:p>
            <a:pPr marL="777240" lvl="2" indent="0">
              <a:buNone/>
            </a:pPr>
            <a:r>
              <a:rPr lang="en-US" sz="1200" dirty="0" smtClean="0"/>
              <a:t>Repeat </a:t>
            </a:r>
            <a:r>
              <a:rPr lang="en-US" sz="1200" dirty="0"/>
              <a:t>while I &lt;= MID </a:t>
            </a:r>
            <a:endParaRPr lang="en-US" sz="1200" dirty="0" smtClean="0"/>
          </a:p>
          <a:p>
            <a:pPr marL="1051560" lvl="3" indent="0">
              <a:buNone/>
            </a:pPr>
            <a:r>
              <a:rPr lang="en-US" sz="1050" dirty="0" smtClean="0"/>
              <a:t>SET </a:t>
            </a:r>
            <a:r>
              <a:rPr lang="en-US" sz="1050" dirty="0"/>
              <a:t>TEMP[INDEX] = ARR[I] </a:t>
            </a:r>
            <a:r>
              <a:rPr lang="en-US" sz="1050" dirty="0" smtClean="0"/>
              <a:t>,  SET </a:t>
            </a:r>
            <a:r>
              <a:rPr lang="en-US" sz="1050" dirty="0"/>
              <a:t>INDEX = INDEX + 1, SET I = I + 1 </a:t>
            </a:r>
            <a:endParaRPr lang="en-US" sz="1050" dirty="0" smtClean="0"/>
          </a:p>
          <a:p>
            <a:pPr marL="77724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END OF LOOP] </a:t>
            </a:r>
            <a:endParaRPr lang="en-US" sz="1200" dirty="0" smtClean="0"/>
          </a:p>
          <a:p>
            <a:pPr marL="411480" lvl="1" indent="0">
              <a:buNone/>
            </a:pPr>
            <a:r>
              <a:rPr lang="en-US" sz="1400" dirty="0" smtClean="0"/>
              <a:t>[</a:t>
            </a:r>
            <a:r>
              <a:rPr lang="en-US" sz="1400" dirty="0"/>
              <a:t>END OF IF] </a:t>
            </a:r>
            <a:endParaRPr lang="en-US" sz="1400" dirty="0" smtClean="0"/>
          </a:p>
          <a:p>
            <a:pPr marL="114300" indent="0">
              <a:buNone/>
            </a:pPr>
            <a:r>
              <a:rPr lang="en-US" sz="1600" dirty="0" smtClean="0"/>
              <a:t>Step </a:t>
            </a:r>
            <a:r>
              <a:rPr lang="en-US" sz="1600" dirty="0"/>
              <a:t>4: [Copy the contents of TEMP back to ARR] SET K= </a:t>
            </a:r>
            <a:r>
              <a:rPr lang="en-US" sz="1600" dirty="0" smtClean="0"/>
              <a:t>0</a:t>
            </a:r>
          </a:p>
          <a:p>
            <a:pPr marL="114300" indent="0">
              <a:buNone/>
            </a:pPr>
            <a:r>
              <a:rPr lang="en-US" sz="1600" dirty="0" smtClean="0"/>
              <a:t>Step </a:t>
            </a:r>
            <a:r>
              <a:rPr lang="en-US" sz="1600" dirty="0"/>
              <a:t>5: Repeat while K &lt; INDEX </a:t>
            </a:r>
            <a:endParaRPr lang="en-US" sz="1600" dirty="0" smtClean="0"/>
          </a:p>
          <a:p>
            <a:pPr marL="411480" lvl="1" indent="0">
              <a:buNone/>
            </a:pPr>
            <a:r>
              <a:rPr lang="en-US" sz="1400" dirty="0" smtClean="0"/>
              <a:t>SET </a:t>
            </a:r>
            <a:r>
              <a:rPr lang="en-US" sz="1400" dirty="0"/>
              <a:t>ARR[K] = TEMP[K] </a:t>
            </a:r>
            <a:r>
              <a:rPr lang="en-US" sz="1400" dirty="0" smtClean="0"/>
              <a:t>,SETK=K+1 </a:t>
            </a:r>
          </a:p>
          <a:p>
            <a:pPr marL="114300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END OF LOOP</a:t>
            </a:r>
            <a:r>
              <a:rPr lang="en-US" sz="1600" dirty="0" smtClean="0"/>
              <a:t>]</a:t>
            </a:r>
          </a:p>
          <a:p>
            <a:pPr marL="114300" indent="0">
              <a:buNone/>
            </a:pPr>
            <a:r>
              <a:rPr lang="en-US" sz="1600" dirty="0" smtClean="0"/>
              <a:t> </a:t>
            </a:r>
            <a:r>
              <a:rPr lang="en-US" sz="1600" dirty="0"/>
              <a:t>Step 6: 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0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Radix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Non-comparative integer sorting algorithm</a:t>
            </a:r>
          </a:p>
          <a:p>
            <a:r>
              <a:rPr lang="en-US" dirty="0" smtClean="0"/>
              <a:t>Queues are made for representing different key values</a:t>
            </a:r>
          </a:p>
          <a:p>
            <a:r>
              <a:rPr lang="en-US" dirty="0" smtClean="0"/>
              <a:t>In each queue sub-lists from the original list are formed depending on the key values</a:t>
            </a:r>
          </a:p>
          <a:p>
            <a:r>
              <a:rPr lang="en-US" dirty="0" smtClean="0"/>
              <a:t>The data to be sorted in the given list is checked starting from any of the position(LSD/MSD) in data</a:t>
            </a:r>
          </a:p>
          <a:p>
            <a:r>
              <a:rPr lang="en-US" dirty="0" smtClean="0"/>
              <a:t>If the starting position is LSD – Least Significant Digit, then the sorting is called LSD Radix Sort</a:t>
            </a:r>
          </a:p>
          <a:p>
            <a:r>
              <a:rPr lang="en-US" dirty="0" smtClean="0"/>
              <a:t>If the starting position is MSD – Most Significant Digit, then the sorting is called MSD Radix Sort</a:t>
            </a:r>
          </a:p>
          <a:p>
            <a:r>
              <a:rPr lang="en-US" dirty="0" smtClean="0"/>
              <a:t>The corresponding LSD or MSD value determines the queue for the data items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Radix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the values are made of same length by adding 0s as MSDs if any of the values is shorter than others</a:t>
            </a:r>
          </a:p>
          <a:p>
            <a:r>
              <a:rPr lang="en-US" dirty="0" smtClean="0"/>
              <a:t>If LSD is being used, one’s position are checked first and sub-lists are formed</a:t>
            </a:r>
          </a:p>
          <a:p>
            <a:r>
              <a:rPr lang="en-US" dirty="0" smtClean="0"/>
              <a:t>Sub-lists are now gathered into main list in order of the key values in queues</a:t>
            </a:r>
          </a:p>
          <a:p>
            <a:r>
              <a:rPr lang="en-US" dirty="0" smtClean="0"/>
              <a:t>Thus formed list is now again checked for ten’s place and sub-lists are formed on queues</a:t>
            </a:r>
          </a:p>
          <a:p>
            <a:r>
              <a:rPr lang="en-US" dirty="0" smtClean="0"/>
              <a:t>The gathering and forming of sub-lists is continued for other higher placed digit until every queue contains at most one data items</a:t>
            </a:r>
          </a:p>
          <a:p>
            <a:r>
              <a:rPr lang="en-US" dirty="0" smtClean="0"/>
              <a:t>Now the final gathering results with the sorted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Radix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LSD Radix Sort is mainly used for sorting Numeral values</a:t>
            </a:r>
          </a:p>
          <a:p>
            <a:r>
              <a:rPr lang="en-US" dirty="0" smtClean="0"/>
              <a:t>MSD Radix Sort is mainly used for sorting Alphabetical values</a:t>
            </a:r>
          </a:p>
          <a:p>
            <a:r>
              <a:rPr lang="en-US" dirty="0" smtClean="0"/>
              <a:t>Its main advantage is that the computers represent data in binary form which can be sorted easily by using radix sort</a:t>
            </a:r>
          </a:p>
          <a:p>
            <a:r>
              <a:rPr lang="en-US" dirty="0" smtClean="0"/>
              <a:t>Its main disadvantage is that it requires more space than other sorting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Radix Sort (Example)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43025"/>
            <a:ext cx="815340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Radix Sort (Example)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4" y="1233488"/>
            <a:ext cx="8195586" cy="539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Radix Sort (Example)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8048"/>
            <a:ext cx="7543799" cy="5403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Radix Sort (Algorithm-</a:t>
            </a:r>
            <a:r>
              <a:rPr lang="en-US" sz="4000" dirty="0" err="1" smtClean="0"/>
              <a:t>pseudocode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b="1" dirty="0" err="1"/>
              <a:t>RadixSort</a:t>
            </a:r>
            <a:r>
              <a:rPr lang="en-US" b="1" dirty="0"/>
              <a:t> (ARR, N)</a:t>
            </a:r>
          </a:p>
          <a:p>
            <a:pPr marL="114300" indent="0">
              <a:buNone/>
            </a:pPr>
            <a:r>
              <a:rPr lang="en-US" dirty="0"/>
              <a:t>Step 1: Find the largest number in ARR as LARGE </a:t>
            </a:r>
          </a:p>
          <a:p>
            <a:pPr marL="114300" indent="0">
              <a:buNone/>
            </a:pPr>
            <a:r>
              <a:rPr lang="en-US" dirty="0"/>
              <a:t>Step 2: [INITIALIZE] SET NOP = Number of digits in LARGE </a:t>
            </a:r>
          </a:p>
          <a:p>
            <a:pPr marL="114300" indent="0">
              <a:buNone/>
            </a:pPr>
            <a:r>
              <a:rPr lang="en-US" dirty="0"/>
              <a:t>Step 3: SET PASS = 0</a:t>
            </a:r>
          </a:p>
          <a:p>
            <a:pPr marL="114300" indent="0">
              <a:buNone/>
            </a:pPr>
            <a:r>
              <a:rPr lang="en-US" dirty="0"/>
              <a:t>Step 4: Repeat Step 5 while PASS &lt;= NOP-1 </a:t>
            </a:r>
          </a:p>
          <a:p>
            <a:pPr marL="114300" indent="0">
              <a:buNone/>
            </a:pPr>
            <a:r>
              <a:rPr lang="en-US" dirty="0"/>
              <a:t>Step 5: </a:t>
            </a:r>
            <a:r>
              <a:rPr lang="en-US" dirty="0" smtClean="0"/>
              <a:t>SET I</a:t>
            </a:r>
            <a:r>
              <a:rPr lang="en-US" dirty="0"/>
              <a:t>= and INITIALIZE buckets </a:t>
            </a:r>
          </a:p>
          <a:p>
            <a:pPr marL="114300" indent="0">
              <a:buNone/>
            </a:pPr>
            <a:r>
              <a:rPr lang="en-US" dirty="0"/>
              <a:t>Step 6: Repeat Steps 7 to 9 while I&lt;N-1 </a:t>
            </a:r>
          </a:p>
          <a:p>
            <a:pPr marL="114300" indent="0">
              <a:buNone/>
            </a:pPr>
            <a:r>
              <a:rPr lang="en-US" dirty="0"/>
              <a:t>Step 7: SET DIGIT = digit at </a:t>
            </a:r>
            <a:r>
              <a:rPr lang="en-US" dirty="0" err="1"/>
              <a:t>PASS</a:t>
            </a:r>
            <a:r>
              <a:rPr lang="en-US" baseline="30000" dirty="0" err="1"/>
              <a:t>th</a:t>
            </a:r>
            <a:r>
              <a:rPr lang="en-US" dirty="0"/>
              <a:t> place in A[I] </a:t>
            </a:r>
          </a:p>
          <a:p>
            <a:pPr marL="114300" indent="0">
              <a:buNone/>
            </a:pPr>
            <a:r>
              <a:rPr lang="en-US" dirty="0"/>
              <a:t>Step 8: Add A[I] to the bucket numbered DIGIT </a:t>
            </a:r>
          </a:p>
          <a:p>
            <a:pPr marL="114300" indent="0">
              <a:buNone/>
            </a:pPr>
            <a:r>
              <a:rPr lang="en-US" dirty="0"/>
              <a:t>Step 9: INCEREMENT bucket count for bucket numbered DIGIT</a:t>
            </a:r>
          </a:p>
          <a:p>
            <a:pPr marL="114300" indent="0">
              <a:buNone/>
            </a:pPr>
            <a:r>
              <a:rPr lang="en-US" dirty="0" smtClean="0"/>
              <a:t>	 </a:t>
            </a:r>
            <a:r>
              <a:rPr lang="en-US" dirty="0"/>
              <a:t>[END OF LOOP]</a:t>
            </a:r>
          </a:p>
          <a:p>
            <a:pPr marL="114300" indent="0">
              <a:buNone/>
            </a:pPr>
            <a:r>
              <a:rPr lang="en-US" dirty="0"/>
              <a:t> Step 10: Collect the numbers in the bucket </a:t>
            </a:r>
          </a:p>
          <a:p>
            <a:pPr marL="114300" indent="0">
              <a:buNone/>
            </a:pPr>
            <a:r>
              <a:rPr lang="en-US" dirty="0" smtClean="0"/>
              <a:t>	[</a:t>
            </a:r>
            <a:r>
              <a:rPr lang="en-US" dirty="0"/>
              <a:t>END OF LOOP]</a:t>
            </a:r>
          </a:p>
          <a:p>
            <a:pPr marL="114300" indent="0">
              <a:buNone/>
            </a:pPr>
            <a:r>
              <a:rPr lang="en-US" dirty="0"/>
              <a:t> Step 11: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2400" b="1" dirty="0" smtClean="0"/>
              <a:t>3 . Stable and not-stable sorting</a:t>
            </a:r>
          </a:p>
          <a:p>
            <a:r>
              <a:rPr lang="en-MY" sz="2400" dirty="0" smtClean="0"/>
              <a:t>Stable sorting</a:t>
            </a:r>
          </a:p>
          <a:p>
            <a:pPr lvl="1"/>
            <a:r>
              <a:rPr lang="en-MY" dirty="0" smtClean="0"/>
              <a:t>After sorting, if it doesn’t change the sequence of similar content in which they appear.</a:t>
            </a:r>
          </a:p>
          <a:p>
            <a:pPr lvl="1"/>
            <a:endParaRPr lang="en-MY" dirty="0" smtClean="0"/>
          </a:p>
          <a:p>
            <a:r>
              <a:rPr lang="en-MY" sz="2400" dirty="0" smtClean="0"/>
              <a:t>Not-stable sorting</a:t>
            </a:r>
            <a:endParaRPr lang="en-MY" sz="2400" dirty="0"/>
          </a:p>
          <a:p>
            <a:pPr lvl="1"/>
            <a:r>
              <a:rPr lang="en-MY" dirty="0"/>
              <a:t>After sorting, if it </a:t>
            </a:r>
            <a:r>
              <a:rPr lang="en-MY" dirty="0" smtClean="0"/>
              <a:t>changes </a:t>
            </a:r>
            <a:r>
              <a:rPr lang="en-MY" dirty="0"/>
              <a:t>the sequence of similar content in which they appear</a:t>
            </a:r>
            <a:r>
              <a:rPr lang="en-MY" dirty="0" smtClean="0"/>
              <a:t>.</a:t>
            </a:r>
          </a:p>
          <a:p>
            <a:pPr lvl="1"/>
            <a:endParaRPr lang="en-MY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10426"/>
              </p:ext>
            </p:extLst>
          </p:nvPr>
        </p:nvGraphicFramePr>
        <p:xfrm>
          <a:off x="1371600" y="4724400"/>
          <a:ext cx="457200" cy="1577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20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229480"/>
              </p:ext>
            </p:extLst>
          </p:nvPr>
        </p:nvGraphicFramePr>
        <p:xfrm>
          <a:off x="2438400" y="4724401"/>
          <a:ext cx="457200" cy="1600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200"/>
              </a:tblGrid>
              <a:tr h="316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358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16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16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16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561117"/>
              </p:ext>
            </p:extLst>
          </p:nvPr>
        </p:nvGraphicFramePr>
        <p:xfrm>
          <a:off x="5715000" y="4724401"/>
          <a:ext cx="457200" cy="1600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200"/>
              </a:tblGrid>
              <a:tr h="316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358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16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16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316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41833"/>
              </p:ext>
            </p:extLst>
          </p:nvPr>
        </p:nvGraphicFramePr>
        <p:xfrm>
          <a:off x="4724400" y="4724400"/>
          <a:ext cx="401320" cy="1577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32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V="1">
            <a:off x="1828800" y="48768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28800" y="51816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105400" y="4876800"/>
            <a:ext cx="609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105400" y="5181600"/>
            <a:ext cx="6096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28800" y="6324600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Stable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49662" y="6341423"/>
            <a:ext cx="118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Not-Stable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6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Heaps are almost complete binary tree, where</a:t>
            </a:r>
          </a:p>
          <a:p>
            <a:pPr lvl="1"/>
            <a:r>
              <a:rPr lang="en-US" dirty="0" smtClean="0"/>
              <a:t>Content of each node is less  than or equal to that of its father</a:t>
            </a:r>
          </a:p>
          <a:p>
            <a:pPr lvl="1"/>
            <a:r>
              <a:rPr lang="en-US" dirty="0" smtClean="0"/>
              <a:t>All levels are full except the lowest level</a:t>
            </a:r>
          </a:p>
          <a:p>
            <a:pPr lvl="1"/>
            <a:r>
              <a:rPr lang="en-US" dirty="0" smtClean="0"/>
              <a:t>If lowest level is not full, then nodes must be packed to left</a:t>
            </a:r>
          </a:p>
          <a:p>
            <a:pPr lvl="1"/>
            <a:r>
              <a:rPr lang="en-US" dirty="0" smtClean="0"/>
              <a:t>The operations performed in a heap tree are: insertion and deletion</a:t>
            </a:r>
          </a:p>
          <a:p>
            <a:pPr lvl="1"/>
            <a:r>
              <a:rPr lang="en-US" dirty="0" smtClean="0"/>
              <a:t>Insertion always occurs in empty left child node</a:t>
            </a:r>
          </a:p>
          <a:p>
            <a:pPr lvl="1"/>
            <a:r>
              <a:rPr lang="en-US" dirty="0" smtClean="0"/>
              <a:t>Deletion occurs from root node</a:t>
            </a:r>
          </a:p>
          <a:p>
            <a:r>
              <a:rPr lang="en-US" dirty="0" smtClean="0"/>
              <a:t>Note: There should not be any gap in a heap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in 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Insertion in the heap</a:t>
            </a:r>
          </a:p>
          <a:p>
            <a:pPr lvl="1"/>
            <a:r>
              <a:rPr lang="en-US" dirty="0" smtClean="0"/>
              <a:t>Add new element to the lowest available level</a:t>
            </a:r>
          </a:p>
          <a:p>
            <a:pPr lvl="1"/>
            <a:r>
              <a:rPr lang="en-US" dirty="0" smtClean="0"/>
              <a:t>Check the newly inserted value with the value in its parent node</a:t>
            </a:r>
          </a:p>
          <a:p>
            <a:pPr lvl="1"/>
            <a:r>
              <a:rPr lang="en-US" dirty="0" smtClean="0"/>
              <a:t>If the parent value is less than the child node</a:t>
            </a:r>
          </a:p>
          <a:p>
            <a:pPr lvl="2"/>
            <a:r>
              <a:rPr lang="en-US" dirty="0" smtClean="0"/>
              <a:t>Then interchange the values of child and parent</a:t>
            </a:r>
          </a:p>
          <a:p>
            <a:pPr lvl="2"/>
            <a:r>
              <a:rPr lang="en-US" dirty="0" smtClean="0"/>
              <a:t>Repeat the comparison and interchange with other ascending nodes for the condition above</a:t>
            </a:r>
          </a:p>
          <a:p>
            <a:pPr lvl="1"/>
            <a:r>
              <a:rPr lang="en-US" dirty="0" smtClean="0"/>
              <a:t>Keep on repeating the above processes until all data are inserted </a:t>
            </a:r>
          </a:p>
          <a:p>
            <a:r>
              <a:rPr lang="en-US" sz="2000" dirty="0" smtClean="0"/>
              <a:t>Note: the process of changing the node with its parent is called </a:t>
            </a:r>
            <a:r>
              <a:rPr lang="en-US" sz="2000" b="1" dirty="0" err="1" smtClean="0"/>
              <a:t>heapup</a:t>
            </a:r>
            <a:endParaRPr lang="en-US" sz="2000" b="1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in 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Deletion from heap</a:t>
            </a:r>
          </a:p>
          <a:p>
            <a:pPr lvl="1"/>
            <a:r>
              <a:rPr lang="en-US" dirty="0" smtClean="0"/>
              <a:t>Remove the root element</a:t>
            </a:r>
          </a:p>
          <a:p>
            <a:pPr lvl="1"/>
            <a:r>
              <a:rPr lang="en-US" dirty="0" smtClean="0"/>
              <a:t>Move the last node onto the root node</a:t>
            </a:r>
          </a:p>
          <a:p>
            <a:pPr lvl="1"/>
            <a:r>
              <a:rPr lang="en-US" dirty="0" smtClean="0"/>
              <a:t>Check the value with child node and swap until it gets its proper position</a:t>
            </a:r>
          </a:p>
          <a:p>
            <a:pPr lvl="2"/>
            <a:r>
              <a:rPr lang="en-US" dirty="0" smtClean="0"/>
              <a:t>During swapping the parent node is swapped with the greater child among the two children</a:t>
            </a:r>
          </a:p>
          <a:p>
            <a:pPr lvl="1"/>
            <a:r>
              <a:rPr lang="en-US" dirty="0" smtClean="0"/>
              <a:t>Note: Process of changing the node with its child is called </a:t>
            </a:r>
            <a:r>
              <a:rPr lang="en-US" b="1" dirty="0" err="1" smtClean="0"/>
              <a:t>heapdown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based sorting algorithm</a:t>
            </a:r>
          </a:p>
          <a:p>
            <a:r>
              <a:rPr lang="en-US" dirty="0" smtClean="0"/>
              <a:t>One of the types of selection sort</a:t>
            </a:r>
          </a:p>
          <a:p>
            <a:r>
              <a:rPr lang="en-US" dirty="0" smtClean="0"/>
              <a:t>It is an in-place algorithm</a:t>
            </a:r>
          </a:p>
          <a:p>
            <a:r>
              <a:rPr lang="en-US" dirty="0" smtClean="0"/>
              <a:t>It </a:t>
            </a:r>
            <a:r>
              <a:rPr lang="en-US" smtClean="0"/>
              <a:t>is not a </a:t>
            </a:r>
            <a:r>
              <a:rPr lang="en-US" dirty="0" smtClean="0"/>
              <a:t>stable sort</a:t>
            </a:r>
          </a:p>
          <a:p>
            <a:r>
              <a:rPr lang="en-US" dirty="0" smtClean="0"/>
              <a:t>Heap sort algorithm is divided into two-parts</a:t>
            </a:r>
          </a:p>
          <a:p>
            <a:pPr lvl="1"/>
            <a:r>
              <a:rPr lang="en-US" dirty="0" smtClean="0"/>
              <a:t>Building of heap</a:t>
            </a:r>
          </a:p>
          <a:p>
            <a:pPr lvl="1"/>
            <a:r>
              <a:rPr lang="en-US" dirty="0" smtClean="0"/>
              <a:t>Sorting of data in an array from the 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two steps for sorting are:</a:t>
            </a:r>
          </a:p>
          <a:p>
            <a:pPr lvl="1"/>
            <a:r>
              <a:rPr lang="en-US" sz="2400" dirty="0" smtClean="0"/>
              <a:t>In the first step, </a:t>
            </a:r>
          </a:p>
          <a:p>
            <a:pPr lvl="2"/>
            <a:r>
              <a:rPr lang="en-US" sz="2000" dirty="0" smtClean="0"/>
              <a:t>a heap is built out of the data.</a:t>
            </a:r>
          </a:p>
          <a:p>
            <a:pPr lvl="1"/>
            <a:r>
              <a:rPr lang="en-US" sz="2400" dirty="0" smtClean="0"/>
              <a:t>In the second step, </a:t>
            </a:r>
          </a:p>
          <a:p>
            <a:pPr lvl="2"/>
            <a:r>
              <a:rPr lang="en-US" sz="2000" dirty="0" smtClean="0"/>
              <a:t>a sorted array is created by using following technique</a:t>
            </a:r>
          </a:p>
          <a:p>
            <a:pPr lvl="3"/>
            <a:r>
              <a:rPr lang="en-US" sz="1800" dirty="0" smtClean="0"/>
              <a:t>repeatedly remove the largest element from the heap,</a:t>
            </a:r>
          </a:p>
          <a:p>
            <a:pPr lvl="3"/>
            <a:r>
              <a:rPr lang="en-US" sz="1800" dirty="0" smtClean="0"/>
              <a:t>Insert it into the array.</a:t>
            </a:r>
          </a:p>
          <a:p>
            <a:pPr lvl="3"/>
            <a:r>
              <a:rPr lang="en-US" sz="1800" dirty="0" smtClean="0"/>
              <a:t>Reconstruct the heap after each removal.</a:t>
            </a:r>
          </a:p>
          <a:p>
            <a:pPr lvl="3"/>
            <a:r>
              <a:rPr lang="en-US" sz="1800" dirty="0" smtClean="0"/>
              <a:t>Once all objects have been removed from the heap, we have a sorted array.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(Algorithm)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dirty="0" smtClean="0"/>
              <a:t>Construct a heap using the data from the list by inserting every data sequentially 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After the completion of heap construction, create an array with its bound equal to number of elements in the heap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Remove root value from heap and insert it into array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Insert the value of last node into the place of root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Reconstruct the heap by arranging the data (</a:t>
            </a:r>
            <a:r>
              <a:rPr lang="en-US" dirty="0" err="1" smtClean="0"/>
              <a:t>reheapdown</a:t>
            </a:r>
            <a:r>
              <a:rPr lang="en-US" dirty="0" smtClean="0"/>
              <a:t>)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Continue the above steps until all nodes are deleted from heap and inserted into the array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Now the array contains the result in sorted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(Example)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 descr="http://upload.wikimedia.org/wikipedia/commons/4/4d/Heapsort-exampl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209800"/>
            <a:ext cx="3671888" cy="3916680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0962" name="Picture 2" descr="http://www.c-sharpcorner.com/UploadFile/fd0172/heap-sort-in-java/Images/pic-2.jpg"/>
          <p:cNvPicPr>
            <a:picLocks noChangeAspect="1" noChangeArrowheads="1"/>
          </p:cNvPicPr>
          <p:nvPr/>
        </p:nvPicPr>
        <p:blipFill>
          <a:blip r:embed="rId2" cstate="print"/>
          <a:srcRect t="10471"/>
          <a:stretch>
            <a:fillRect/>
          </a:stretch>
        </p:blipFill>
        <p:spPr bwMode="auto">
          <a:xfrm>
            <a:off x="71287" y="1676400"/>
            <a:ext cx="8310713" cy="4775200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38916" name="Picture 4" descr="http://www.cs.rit.edu/~vcss233/Labs/lab07/Auxiliary/heapsor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Efficiency of sorting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7620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6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2400" b="1" dirty="0" smtClean="0"/>
              <a:t>4. Adaptive and Non-adaptive sorting</a:t>
            </a:r>
          </a:p>
          <a:p>
            <a:r>
              <a:rPr lang="en-MY" sz="2400" dirty="0" smtClean="0"/>
              <a:t>Adaptive sorting</a:t>
            </a:r>
          </a:p>
          <a:p>
            <a:pPr lvl="1"/>
            <a:r>
              <a:rPr lang="en-MY" dirty="0" smtClean="0"/>
              <a:t>Takes advantage of already sorted elements</a:t>
            </a:r>
          </a:p>
          <a:p>
            <a:pPr lvl="1"/>
            <a:r>
              <a:rPr lang="en-MY" dirty="0" smtClean="0"/>
              <a:t>Will not try to re-order the previous list</a:t>
            </a:r>
          </a:p>
          <a:p>
            <a:pPr lvl="1"/>
            <a:endParaRPr lang="en-MY" dirty="0" smtClean="0"/>
          </a:p>
          <a:p>
            <a:r>
              <a:rPr lang="en-MY" sz="2400" dirty="0" smtClean="0"/>
              <a:t>Non-adaptive sorting</a:t>
            </a:r>
          </a:p>
          <a:p>
            <a:pPr lvl="1"/>
            <a:r>
              <a:rPr lang="en-MY" dirty="0" smtClean="0"/>
              <a:t>Forces every single element to be reordered to confirm their </a:t>
            </a:r>
            <a:r>
              <a:rPr lang="en-MY" dirty="0" err="1" smtClean="0"/>
              <a:t>sortedness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667000"/>
            <a:ext cx="7620000" cy="1143000"/>
          </a:xfrm>
        </p:spPr>
        <p:txBody>
          <a:bodyPr/>
          <a:lstStyle/>
          <a:p>
            <a:pPr algn="ctr"/>
            <a:r>
              <a:rPr lang="en-MY" sz="5400" dirty="0" smtClean="0"/>
              <a:t>THANK YOU!</a:t>
            </a:r>
            <a:endParaRPr lang="en-US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sorting algorithms are known</a:t>
            </a:r>
          </a:p>
          <a:p>
            <a:r>
              <a:rPr lang="en-US" dirty="0" smtClean="0"/>
              <a:t>Choice of the correct sorting algorithm based on the requirement and data items to be sorted</a:t>
            </a:r>
          </a:p>
          <a:p>
            <a:r>
              <a:rPr lang="en-US" dirty="0" smtClean="0"/>
              <a:t>Efficiency of the algorithms depend upon mainly two factors</a:t>
            </a:r>
          </a:p>
          <a:p>
            <a:pPr lvl="1"/>
            <a:r>
              <a:rPr lang="en-US" dirty="0" smtClean="0"/>
              <a:t>Time Complexity:</a:t>
            </a:r>
          </a:p>
          <a:p>
            <a:pPr lvl="2"/>
            <a:r>
              <a:rPr lang="en-US" dirty="0" smtClean="0"/>
              <a:t>Amount of machine time the algorithm takes to sort the data</a:t>
            </a:r>
          </a:p>
          <a:p>
            <a:pPr lvl="2"/>
            <a:r>
              <a:rPr lang="en-US" dirty="0" smtClean="0"/>
              <a:t>Depends mainly upon numbers of comparisons and number of moves</a:t>
            </a:r>
          </a:p>
          <a:p>
            <a:pPr lvl="1"/>
            <a:r>
              <a:rPr lang="en-US" dirty="0" smtClean="0"/>
              <a:t>Space Complexity:</a:t>
            </a:r>
          </a:p>
          <a:p>
            <a:pPr lvl="2"/>
            <a:r>
              <a:rPr lang="en-US" dirty="0" smtClean="0"/>
              <a:t>Amount of memory space required by the program during sorting</a:t>
            </a:r>
          </a:p>
          <a:p>
            <a:pPr lvl="2"/>
            <a:r>
              <a:rPr lang="en-US" dirty="0" smtClean="0"/>
              <a:t>Depends mainly upon the programming code for the algorithm and working space required by the program during 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algorithms to be discussed in this chapter are:</a:t>
            </a:r>
          </a:p>
          <a:p>
            <a:pPr lvl="1"/>
            <a:r>
              <a:rPr lang="en-US" dirty="0" smtClean="0"/>
              <a:t>Bubble Sort</a:t>
            </a:r>
          </a:p>
          <a:p>
            <a:pPr lvl="1"/>
            <a:r>
              <a:rPr lang="en-US" dirty="0" smtClean="0"/>
              <a:t>Quick Sort</a:t>
            </a:r>
          </a:p>
          <a:p>
            <a:pPr lvl="1"/>
            <a:r>
              <a:rPr lang="en-US" dirty="0" smtClean="0"/>
              <a:t>Selection Sort</a:t>
            </a:r>
          </a:p>
          <a:p>
            <a:pPr lvl="1"/>
            <a:r>
              <a:rPr lang="en-US" dirty="0" smtClean="0"/>
              <a:t>Insertion Sort</a:t>
            </a:r>
          </a:p>
          <a:p>
            <a:pPr lvl="1"/>
            <a:r>
              <a:rPr lang="en-US" dirty="0" smtClean="0"/>
              <a:t>Shell Sort</a:t>
            </a:r>
          </a:p>
          <a:p>
            <a:pPr lvl="1"/>
            <a:r>
              <a:rPr lang="en-US" dirty="0" smtClean="0"/>
              <a:t>Heap Sort</a:t>
            </a:r>
          </a:p>
          <a:p>
            <a:pPr lvl="1"/>
            <a:r>
              <a:rPr lang="en-US" dirty="0" smtClean="0"/>
              <a:t>Merge Sort</a:t>
            </a:r>
          </a:p>
          <a:p>
            <a:pPr lvl="1"/>
            <a:r>
              <a:rPr lang="en-US" dirty="0" smtClean="0"/>
              <a:t>Radix Sort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sorting algorithm which</a:t>
            </a:r>
          </a:p>
          <a:p>
            <a:pPr lvl="1"/>
            <a:r>
              <a:rPr lang="en-US" dirty="0" smtClean="0"/>
              <a:t>repeatedly steps through the list to be sorted</a:t>
            </a:r>
          </a:p>
          <a:p>
            <a:pPr lvl="1"/>
            <a:r>
              <a:rPr lang="en-US" dirty="0" smtClean="0"/>
              <a:t>compares each pair of adjacent items </a:t>
            </a:r>
          </a:p>
          <a:p>
            <a:pPr lvl="1"/>
            <a:r>
              <a:rPr lang="en-US" dirty="0" smtClean="0"/>
              <a:t>swaps them if they are in the wrong order</a:t>
            </a:r>
          </a:p>
          <a:p>
            <a:pPr lvl="1"/>
            <a:r>
              <a:rPr lang="en-US" dirty="0" smtClean="0"/>
              <a:t>The passing through the list is continued until the swapping is not required (i.e. the list sorted)</a:t>
            </a:r>
          </a:p>
          <a:p>
            <a:r>
              <a:rPr lang="en-US" dirty="0" smtClean="0"/>
              <a:t>it is a comparison sort</a:t>
            </a:r>
          </a:p>
          <a:p>
            <a:r>
              <a:rPr lang="en-US" dirty="0" smtClean="0"/>
              <a:t>It is called Bubble Sort because the data gradually bubbles up in its proper position</a:t>
            </a:r>
          </a:p>
          <a:p>
            <a:r>
              <a:rPr lang="en-US" dirty="0" smtClean="0"/>
              <a:t>In each pass at least one data is bubbled up in its proper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1D39-D40E-406B-B2AD-E975F4D7E90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1999</TotalTime>
  <Words>2827</Words>
  <Application>Microsoft Office PowerPoint</Application>
  <PresentationFormat>On-screen Show (4:3)</PresentationFormat>
  <Paragraphs>561</Paragraphs>
  <Slides>60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Adjacency</vt:lpstr>
      <vt:lpstr>CHAPTER 7: SORTING</vt:lpstr>
      <vt:lpstr>Introduction</vt:lpstr>
      <vt:lpstr>Types of sorting</vt:lpstr>
      <vt:lpstr>Types of sorting</vt:lpstr>
      <vt:lpstr>Types of sorting</vt:lpstr>
      <vt:lpstr>Types of sorting</vt:lpstr>
      <vt:lpstr>Sorting Efficiency</vt:lpstr>
      <vt:lpstr>Sorting Algorithms</vt:lpstr>
      <vt:lpstr>Bubble Sort</vt:lpstr>
      <vt:lpstr>Bubble sort</vt:lpstr>
      <vt:lpstr>Bubble Sort</vt:lpstr>
      <vt:lpstr>Bubble Sort (Algorithm-pseudocode)</vt:lpstr>
      <vt:lpstr>Selection Sort</vt:lpstr>
      <vt:lpstr>Selection sort</vt:lpstr>
      <vt:lpstr>Selection Sort</vt:lpstr>
      <vt:lpstr>Selection Sort</vt:lpstr>
      <vt:lpstr>Selection Sort (Algorithm-pseudocode)</vt:lpstr>
      <vt:lpstr>Insertion Sort</vt:lpstr>
      <vt:lpstr>Insertion Sort</vt:lpstr>
      <vt:lpstr>Insertion sort</vt:lpstr>
      <vt:lpstr>Insertion Sort</vt:lpstr>
      <vt:lpstr>Insertion Sort</vt:lpstr>
      <vt:lpstr>Insertion Sort (Algorithm-pseudocode)</vt:lpstr>
      <vt:lpstr>Quick Sort</vt:lpstr>
      <vt:lpstr>Quick Sort</vt:lpstr>
      <vt:lpstr>Quick Sort</vt:lpstr>
      <vt:lpstr>Quick Sort</vt:lpstr>
      <vt:lpstr>Quick Sort(Algorithm-pseudocode)</vt:lpstr>
      <vt:lpstr>Quick Sort(Algorithm-pseudocode)</vt:lpstr>
      <vt:lpstr>Shell Sort</vt:lpstr>
      <vt:lpstr>Shell Sort (Example)</vt:lpstr>
      <vt:lpstr>Shell Sort (Example)</vt:lpstr>
      <vt:lpstr>Shell Sort (Example- contd..)</vt:lpstr>
      <vt:lpstr>Shell Sort (Algorithm-Pseudocode)</vt:lpstr>
      <vt:lpstr>Merge Sort</vt:lpstr>
      <vt:lpstr>Merge Sort</vt:lpstr>
      <vt:lpstr>Merge Sort</vt:lpstr>
      <vt:lpstr>Merge Sort</vt:lpstr>
      <vt:lpstr>Merge Sort</vt:lpstr>
      <vt:lpstr>Merge Sort (Algorithm)</vt:lpstr>
      <vt:lpstr>Merge Sort (Algorithm-pseudocode)</vt:lpstr>
      <vt:lpstr>PowerPoint Presentation</vt:lpstr>
      <vt:lpstr>Radix Sort</vt:lpstr>
      <vt:lpstr>Radix Sort</vt:lpstr>
      <vt:lpstr>Radix Sort</vt:lpstr>
      <vt:lpstr>Radix Sort (Example)</vt:lpstr>
      <vt:lpstr>Radix Sort (Example)</vt:lpstr>
      <vt:lpstr>Radix Sort (Example)</vt:lpstr>
      <vt:lpstr>Radix Sort (Algorithm-pseudocode)</vt:lpstr>
      <vt:lpstr>Heap</vt:lpstr>
      <vt:lpstr>Operations in Heap</vt:lpstr>
      <vt:lpstr>Operations in Heap</vt:lpstr>
      <vt:lpstr>Heap Sort</vt:lpstr>
      <vt:lpstr>Heap Sort</vt:lpstr>
      <vt:lpstr>Heap Sort (Algorithm)</vt:lpstr>
      <vt:lpstr>Heap Sort (Example)</vt:lpstr>
      <vt:lpstr>Heap Sort</vt:lpstr>
      <vt:lpstr>Heap Sort</vt:lpstr>
      <vt:lpstr>Efficiency of sorting algorithms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Algorithms</dc:title>
  <dc:creator>Bibha PC</dc:creator>
  <cp:lastModifiedBy>Bijaya PC</cp:lastModifiedBy>
  <cp:revision>204</cp:revision>
  <dcterms:created xsi:type="dcterms:W3CDTF">2013-08-03T18:20:12Z</dcterms:created>
  <dcterms:modified xsi:type="dcterms:W3CDTF">2020-10-08T11:12:11Z</dcterms:modified>
</cp:coreProperties>
</file>